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omments/modernComment_7FF65146_E64BC5B3.xml" ContentType="application/vnd.ms-powerpoint.comments+xml"/>
  <Override PartName="/ppt/comments/modernComment_7FF6514F_5D08BF56.xml" ContentType="application/vnd.ms-powerpoint.comments+xml"/>
  <Override PartName="/ppt/comments/modernComment_7FF65151_B0FEC88A.xml" ContentType="application/vnd.ms-powerpoint.comments+xml"/>
  <Override PartName="/ppt/comments/modernComment_7FF6515C_67AEB147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  <p:sldMasterId id="2147483674" r:id="rId5"/>
  </p:sldMasterIdLst>
  <p:notesMasterIdLst>
    <p:notesMasterId r:id="rId50"/>
  </p:notesMasterIdLst>
  <p:handoutMasterIdLst>
    <p:handoutMasterId r:id="rId51"/>
  </p:handoutMasterIdLst>
  <p:sldIdLst>
    <p:sldId id="2146849140" r:id="rId6"/>
    <p:sldId id="2146849100" r:id="rId7"/>
    <p:sldId id="2146849101" r:id="rId8"/>
    <p:sldId id="2146849080" r:id="rId9"/>
    <p:sldId id="2146849102" r:id="rId10"/>
    <p:sldId id="2146849068" r:id="rId11"/>
    <p:sldId id="2146849094" r:id="rId12"/>
    <p:sldId id="2146849103" r:id="rId13"/>
    <p:sldId id="2146849105" r:id="rId14"/>
    <p:sldId id="2146849104" r:id="rId15"/>
    <p:sldId id="2146849106" r:id="rId16"/>
    <p:sldId id="2146849107" r:id="rId17"/>
    <p:sldId id="2146849108" r:id="rId18"/>
    <p:sldId id="2146849109" r:id="rId19"/>
    <p:sldId id="2146849110" r:id="rId20"/>
    <p:sldId id="2146849111" r:id="rId21"/>
    <p:sldId id="2146849112" r:id="rId22"/>
    <p:sldId id="2146849113" r:id="rId23"/>
    <p:sldId id="2146849114" r:id="rId24"/>
    <p:sldId id="2146849115" r:id="rId25"/>
    <p:sldId id="2146849116" r:id="rId26"/>
    <p:sldId id="2146849117" r:id="rId27"/>
    <p:sldId id="2146849118" r:id="rId28"/>
    <p:sldId id="2146849119" r:id="rId29"/>
    <p:sldId id="2146849120" r:id="rId30"/>
    <p:sldId id="2146849122" r:id="rId31"/>
    <p:sldId id="2146849124" r:id="rId32"/>
    <p:sldId id="2146849125" r:id="rId33"/>
    <p:sldId id="2146849126" r:id="rId34"/>
    <p:sldId id="2146849127" r:id="rId35"/>
    <p:sldId id="2146849128" r:id="rId36"/>
    <p:sldId id="2146849129" r:id="rId37"/>
    <p:sldId id="2146849130" r:id="rId38"/>
    <p:sldId id="2146849131" r:id="rId39"/>
    <p:sldId id="2146849132" r:id="rId40"/>
    <p:sldId id="2146849133" r:id="rId41"/>
    <p:sldId id="2146849134" r:id="rId42"/>
    <p:sldId id="2146849135" r:id="rId43"/>
    <p:sldId id="2146849136" r:id="rId44"/>
    <p:sldId id="2146849137" r:id="rId45"/>
    <p:sldId id="2146849138" r:id="rId46"/>
    <p:sldId id="2146849139" r:id="rId47"/>
    <p:sldId id="2146849097" r:id="rId48"/>
    <p:sldId id="2146849064" r:id="rId49"/>
  </p:sldIdLst>
  <p:sldSz cx="12192000" cy="6858000"/>
  <p:notesSz cx="6858000" cy="9144000"/>
  <p:embeddedFontLst>
    <p:embeddedFont>
      <p:font typeface="Antonio" panose="020B0604020202020204" charset="0"/>
      <p:regular r:id="rId52"/>
      <p:bold r:id="rId53"/>
    </p:embeddedFont>
    <p:embeddedFont>
      <p:font typeface="Palanquin" panose="020B0004020203020204" pitchFamily="34" charset="0"/>
      <p:regular r:id="rId54"/>
      <p:bold r:id="rId5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0BDBE2D-E226-963A-3A43-0F333035D9D9}" name="Jessica Bilotta" initials="JB" userId="S::jessicab@unitedwaysela.org::ba251f81-02f0-4efc-bac8-422c8be0a21c" providerId="AD"/>
  <p188:author id="{19F9886E-27CA-8845-9E24-8AA40DC4AEE8}" name="Missy Romagosa" initials="MR" userId="S::missyr@unitedwaysela.org::aa5b99a5-a398-4c1d-a664-45402a6d67d4" providerId="AD"/>
  <p188:author id="{E000E672-D8BF-D294-B6BE-3EDABAA429FA}" name="Melisse Meza" initials="MM" userId="S::melissem@unitedwaysela.org::0c6b5ce1-0bdd-4b1a-ae03-52c2b97209fb" providerId="AD"/>
  <p188:author id="{D053E5B0-D664-D204-11CB-580E5C300BB1}" name="Cammie Proctor" initials="CP" userId="S::cammiep@unitedwaysela.org::807322ef-b73a-4d5e-a19a-dfce33ce7d58" providerId="AD"/>
  <p188:author id="{63BA69F8-9D14-F98B-6836-21394320A191}" name="Kirby J. Nagle" initials="KN" userId="S::kirbyn@unitedwaysela.org::9c528874-fca7-4fca-95c9-7186e0c714c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7925"/>
    <a:srgbClr val="0044B5"/>
    <a:srgbClr val="000000"/>
    <a:srgbClr val="21296B"/>
    <a:srgbClr val="FAD42F"/>
    <a:srgbClr val="A7D2FF"/>
    <a:srgbClr val="FE372B"/>
    <a:srgbClr val="009464"/>
    <a:srgbClr val="FFBA00"/>
    <a:srgbClr val="4F82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02A68B-A335-6076-D1C7-D776BFF7A9CD}" v="101" dt="2026-01-23T19:45:10.161"/>
    <p1510:client id="{5745C04E-E8AD-DD09-38FA-2896B870F67D}" v="43" dt="2026-01-23T19:56:35.0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31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notesMaster" Target="notesMasters/notesMaster1.xml"/><Relationship Id="rId55" Type="http://schemas.openxmlformats.org/officeDocument/2006/relationships/font" Target="fonts/font4.fntdata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font" Target="fonts/font2.fntdata"/><Relationship Id="rId58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tableStyles" Target="tableStyle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font" Target="fonts/font3.fntdata"/><Relationship Id="rId62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viewProps" Target="viewProps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font" Target="fonts/font1.fntdata"/><Relationship Id="rId6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sy Romagosa" userId="S::missyr@unitedwaysela.org::aa5b99a5-a398-4c1d-a664-45402a6d67d4" providerId="AD" clId="Web-{5745C04E-E8AD-DD09-38FA-2896B870F67D}"/>
    <pc:docChg chg="modSld sldOrd">
      <pc:chgData name="Missy Romagosa" userId="S::missyr@unitedwaysela.org::aa5b99a5-a398-4c1d-a664-45402a6d67d4" providerId="AD" clId="Web-{5745C04E-E8AD-DD09-38FA-2896B870F67D}" dt="2026-01-23T19:56:09.111" v="31"/>
      <pc:docMkLst>
        <pc:docMk/>
      </pc:docMkLst>
      <pc:sldChg chg="delSp modSp ord">
        <pc:chgData name="Missy Romagosa" userId="S::missyr@unitedwaysela.org::aa5b99a5-a398-4c1d-a664-45402a6d67d4" providerId="AD" clId="Web-{5745C04E-E8AD-DD09-38FA-2896B870F67D}" dt="2026-01-23T19:54:31.845" v="16" actId="1076"/>
        <pc:sldMkLst>
          <pc:docMk/>
          <pc:sldMk cId="3863725491" sldId="2146849094"/>
        </pc:sldMkLst>
        <pc:spChg chg="mod">
          <ac:chgData name="Missy Romagosa" userId="S::missyr@unitedwaysela.org::aa5b99a5-a398-4c1d-a664-45402a6d67d4" providerId="AD" clId="Web-{5745C04E-E8AD-DD09-38FA-2896B870F67D}" dt="2026-01-23T19:54:02.533" v="6" actId="20577"/>
          <ac:spMkLst>
            <pc:docMk/>
            <pc:sldMk cId="3863725491" sldId="2146849094"/>
            <ac:spMk id="8" creationId="{3D43D4B2-8EAC-B5F8-991C-42431304D207}"/>
          </ac:spMkLst>
        </pc:spChg>
        <pc:spChg chg="del mod">
          <ac:chgData name="Missy Romagosa" userId="S::missyr@unitedwaysela.org::aa5b99a5-a398-4c1d-a664-45402a6d67d4" providerId="AD" clId="Web-{5745C04E-E8AD-DD09-38FA-2896B870F67D}" dt="2026-01-23T19:54:28.642" v="15"/>
          <ac:spMkLst>
            <pc:docMk/>
            <pc:sldMk cId="3863725491" sldId="2146849094"/>
            <ac:spMk id="12" creationId="{00000000-0000-0000-0000-000000000000}"/>
          </ac:spMkLst>
        </pc:spChg>
        <pc:picChg chg="mod modCrop">
          <ac:chgData name="Missy Romagosa" userId="S::missyr@unitedwaysela.org::aa5b99a5-a398-4c1d-a664-45402a6d67d4" providerId="AD" clId="Web-{5745C04E-E8AD-DD09-38FA-2896B870F67D}" dt="2026-01-23T19:54:31.845" v="16" actId="1076"/>
          <ac:picMkLst>
            <pc:docMk/>
            <pc:sldMk cId="3863725491" sldId="2146849094"/>
            <ac:picMk id="7" creationId="{00000000-0000-0000-0000-000000000000}"/>
          </ac:picMkLst>
        </pc:picChg>
      </pc:sldChg>
      <pc:sldChg chg="addSp modSp ord">
        <pc:chgData name="Missy Romagosa" userId="S::missyr@unitedwaysela.org::aa5b99a5-a398-4c1d-a664-45402a6d67d4" providerId="AD" clId="Web-{5745C04E-E8AD-DD09-38FA-2896B870F67D}" dt="2026-01-23T19:55:22.626" v="29" actId="20577"/>
        <pc:sldMkLst>
          <pc:docMk/>
          <pc:sldMk cId="1560854358" sldId="2146849103"/>
        </pc:sldMkLst>
        <pc:spChg chg="add mod">
          <ac:chgData name="Missy Romagosa" userId="S::missyr@unitedwaysela.org::aa5b99a5-a398-4c1d-a664-45402a6d67d4" providerId="AD" clId="Web-{5745C04E-E8AD-DD09-38FA-2896B870F67D}" dt="2026-01-23T19:54:54.908" v="20" actId="1076"/>
          <ac:spMkLst>
            <pc:docMk/>
            <pc:sldMk cId="1560854358" sldId="2146849103"/>
            <ac:spMk id="2" creationId="{17708BE6-B9C2-1724-EE76-C42A919E4ADE}"/>
          </ac:spMkLst>
        </pc:spChg>
        <pc:spChg chg="mod">
          <ac:chgData name="Missy Romagosa" userId="S::missyr@unitedwaysela.org::aa5b99a5-a398-4c1d-a664-45402a6d67d4" providerId="AD" clId="Web-{5745C04E-E8AD-DD09-38FA-2896B870F67D}" dt="2026-01-23T19:55:22.626" v="29" actId="20577"/>
          <ac:spMkLst>
            <pc:docMk/>
            <pc:sldMk cId="1560854358" sldId="2146849103"/>
            <ac:spMk id="12" creationId="{3D43D4B2-8EAC-B5F8-991C-42431304D207}"/>
          </ac:spMkLst>
        </pc:spChg>
      </pc:sldChg>
      <pc:sldChg chg="delSp modSp">
        <pc:chgData name="Missy Romagosa" userId="S::missyr@unitedwaysela.org::aa5b99a5-a398-4c1d-a664-45402a6d67d4" providerId="AD" clId="Web-{5745C04E-E8AD-DD09-38FA-2896B870F67D}" dt="2026-01-23T19:56:09.111" v="31"/>
        <pc:sldMkLst>
          <pc:docMk/>
          <pc:sldMk cId="1739501895" sldId="2146849116"/>
        </pc:sldMkLst>
        <pc:spChg chg="del mod">
          <ac:chgData name="Missy Romagosa" userId="S::missyr@unitedwaysela.org::aa5b99a5-a398-4c1d-a664-45402a6d67d4" providerId="AD" clId="Web-{5745C04E-E8AD-DD09-38FA-2896B870F67D}" dt="2026-01-23T19:56:09.111" v="31"/>
          <ac:spMkLst>
            <pc:docMk/>
            <pc:sldMk cId="1739501895" sldId="2146849116"/>
            <ac:spMk id="3" creationId="{00000000-0000-0000-0000-000000000000}"/>
          </ac:spMkLst>
        </pc:spChg>
      </pc:sldChg>
    </pc:docChg>
  </pc:docChgLst>
  <pc:docChgLst>
    <pc:chgData name="Melisse Meza" userId="S::melissem@unitedwaysela.org::0c6b5ce1-0bdd-4b1a-ae03-52c2b97209fb" providerId="AD" clId="Web-{2102A68B-A335-6076-D1C7-D776BFF7A9CD}"/>
    <pc:docChg chg="mod modSld">
      <pc:chgData name="Melisse Meza" userId="S::melissem@unitedwaysela.org::0c6b5ce1-0bdd-4b1a-ae03-52c2b97209fb" providerId="AD" clId="Web-{2102A68B-A335-6076-D1C7-D776BFF7A9CD}" dt="2026-01-23T19:44:45.755" v="80"/>
      <pc:docMkLst>
        <pc:docMk/>
      </pc:docMkLst>
      <pc:sldChg chg="modSp">
        <pc:chgData name="Melisse Meza" userId="S::melissem@unitedwaysela.org::0c6b5ce1-0bdd-4b1a-ae03-52c2b97209fb" providerId="AD" clId="Web-{2102A68B-A335-6076-D1C7-D776BFF7A9CD}" dt="2026-01-23T19:42:04.161" v="72"/>
        <pc:sldMkLst>
          <pc:docMk/>
          <pc:sldMk cId="2969487498" sldId="2146849105"/>
        </pc:sldMkLst>
        <pc:graphicFrameChg chg="mod modGraphic">
          <ac:chgData name="Melisse Meza" userId="S::melissem@unitedwaysela.org::0c6b5ce1-0bdd-4b1a-ae03-52c2b97209fb" providerId="AD" clId="Web-{2102A68B-A335-6076-D1C7-D776BFF7A9CD}" dt="2026-01-23T19:41:18.583" v="62"/>
          <ac:graphicFrameMkLst>
            <pc:docMk/>
            <pc:sldMk cId="2969487498" sldId="2146849105"/>
            <ac:graphicFrameMk id="5" creationId="{4967D548-BE81-BA71-2BBD-225C235EBB13}"/>
          </ac:graphicFrameMkLst>
        </pc:graphicFrameChg>
        <pc:graphicFrameChg chg="mod modGraphic">
          <ac:chgData name="Melisse Meza" userId="S::melissem@unitedwaysela.org::0c6b5ce1-0bdd-4b1a-ae03-52c2b97209fb" providerId="AD" clId="Web-{2102A68B-A335-6076-D1C7-D776BFF7A9CD}" dt="2026-01-23T19:42:04.161" v="72"/>
          <ac:graphicFrameMkLst>
            <pc:docMk/>
            <pc:sldMk cId="2969487498" sldId="2146849105"/>
            <ac:graphicFrameMk id="6" creationId="{4967D548-BE81-BA71-2BBD-225C235EBB13}"/>
          </ac:graphicFrameMkLst>
        </pc:graphicFrameChg>
      </pc:sldChg>
      <pc:sldChg chg="modSp">
        <pc:chgData name="Melisse Meza" userId="S::melissem@unitedwaysela.org::0c6b5ce1-0bdd-4b1a-ae03-52c2b97209fb" providerId="AD" clId="Web-{2102A68B-A335-6076-D1C7-D776BFF7A9CD}" dt="2026-01-23T19:43:14.396" v="77" actId="20577"/>
        <pc:sldMkLst>
          <pc:docMk/>
          <pc:sldMk cId="7065783" sldId="2146849107"/>
        </pc:sldMkLst>
        <pc:spChg chg="mod">
          <ac:chgData name="Melisse Meza" userId="S::melissem@unitedwaysela.org::0c6b5ce1-0bdd-4b1a-ae03-52c2b97209fb" providerId="AD" clId="Web-{2102A68B-A335-6076-D1C7-D776BFF7A9CD}" dt="2026-01-23T19:43:14.396" v="77" actId="20577"/>
          <ac:spMkLst>
            <pc:docMk/>
            <pc:sldMk cId="7065783" sldId="2146849107"/>
            <ac:spMk id="2" creationId="{00000000-0000-0000-0000-000000000000}"/>
          </ac:spMkLst>
        </pc:spChg>
      </pc:sldChg>
      <pc:sldChg chg="modSp">
        <pc:chgData name="Melisse Meza" userId="S::melissem@unitedwaysela.org::0c6b5ce1-0bdd-4b1a-ae03-52c2b97209fb" providerId="AD" clId="Web-{2102A68B-A335-6076-D1C7-D776BFF7A9CD}" dt="2026-01-23T19:44:45.755" v="80"/>
        <pc:sldMkLst>
          <pc:docMk/>
          <pc:sldMk cId="1739501895" sldId="2146849116"/>
        </pc:sldMkLst>
        <pc:spChg chg="mod">
          <ac:chgData name="Melisse Meza" userId="S::melissem@unitedwaysela.org::0c6b5ce1-0bdd-4b1a-ae03-52c2b97209fb" providerId="AD" clId="Web-{2102A68B-A335-6076-D1C7-D776BFF7A9CD}" dt="2026-01-23T19:44:45.755" v="80"/>
          <ac:spMkLst>
            <pc:docMk/>
            <pc:sldMk cId="1739501895" sldId="2146849116"/>
            <ac:spMk id="3" creationId="{00000000-0000-0000-0000-000000000000}"/>
          </ac:spMkLst>
        </pc:spChg>
      </pc:sldChg>
    </pc:docChg>
  </pc:docChgLst>
</pc:chgInfo>
</file>

<file path=ppt/comments/modernComment_7FF6514F_5D08BF5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4D44D2-4934-405A-9C9D-018D645B5B8B}" authorId="{E000E672-D8BF-D294-B6BE-3EDABAA429FA}" status="resolved" created="2026-01-23T19:40:23.708" complete="100000">
    <pc:sldMkLst xmlns:pc="http://schemas.microsoft.com/office/powerpoint/2013/main/command">
      <pc:docMk/>
      <pc:sldMk cId="1560854358" sldId="2146849103"/>
    </pc:sldMkLst>
    <p188:txBody>
      <a:bodyPr/>
      <a:lstStyle/>
      <a:p>
        <a:r>
          <a:rPr lang="en-US"/>
          <a:t>this is trust based philanthropy slide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01-23T19:55:41.064" authorId="{19F9886E-27CA-8845-9E24-8AA40DC4AEE8}"/>
          </p223:rxn>
        </p223:reactions>
      </p:ext>
    </p188:extLst>
  </p188:cm>
</p188:cmLst>
</file>

<file path=ppt/comments/modernComment_7FF6515C_67AEB14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1E7F082-B90E-48AD-93B1-02163FA646A3}" authorId="{E000E672-D8BF-D294-B6BE-3EDABAA429FA}" status="resolved" created="2026-01-23T19:45:10.161" complete="100000">
    <pc:sldMkLst xmlns:pc="http://schemas.microsoft.com/office/powerpoint/2013/main/command">
      <pc:docMk/>
      <pc:sldMk cId="1739501895" sldId="2146849116"/>
    </pc:sldMkLst>
    <p188:txBody>
      <a:bodyPr/>
      <a:lstStyle/>
      <a:p>
        <a:r>
          <a:rPr lang="en-US"/>
          <a:t>can't get the outline off of section 1: org. info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01-23T19:56:11.751" authorId="{19F9886E-27CA-8845-9E24-8AA40DC4AEE8}"/>
          </p223:rxn>
        </p223:reactions>
      </p:ext>
    </p188:extLst>
  </p188:cm>
</p188:cmLst>
</file>

<file path=ppt/comments/modernComment_7FF65146_E64BC5B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DA8265B-AEF5-476C-B662-EF5D7C11A7AC}" authorId="{E000E672-D8BF-D294-B6BE-3EDABAA429FA}" status="resolved" created="2026-01-23T19:39:54.505" complete="100000">
    <pc:sldMkLst xmlns:pc="http://schemas.microsoft.com/office/powerpoint/2013/main/command">
      <pc:docMk/>
      <pc:sldMk cId="3863725491" sldId="2146849094"/>
    </pc:sldMkLst>
    <p188:txBody>
      <a:bodyPr/>
      <a:lstStyle/>
      <a:p>
        <a:r>
          <a:rPr lang="en-US"/>
          <a:t>this is collective impact slide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01-23T19:55:36.861" authorId="{19F9886E-27CA-8845-9E24-8AA40DC4AEE8}"/>
          </p223:rxn>
        </p223:reactions>
      </p:ext>
    </p188:extLst>
  </p188:cm>
</p188:cmLst>
</file>

<file path=ppt/comments/modernComment_7FF65151_B0FEC88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204F569-0F7B-4CBA-91CF-6075D7AA4121}" authorId="{E000E672-D8BF-D294-B6BE-3EDABAA429FA}" status="resolved" created="2026-01-23T19:42:38.630" complete="100000">
    <pc:sldMkLst xmlns:pc="http://schemas.microsoft.com/office/powerpoint/2013/main/command">
      <pc:docMk/>
      <pc:sldMk cId="2969487498" sldId="2146849105"/>
    </pc:sldMkLst>
    <p188:txBody>
      <a:bodyPr/>
      <a:lstStyle/>
      <a:p>
        <a:r>
          <a:rPr lang="en-US"/>
          <a:t>I just updated font color for important dates and added "noon" and 5pm accordingly.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01-23T19:55:48.392" authorId="{19F9886E-27CA-8845-9E24-8AA40DC4AEE8}"/>
          </p223:rxn>
        </p223:reactions>
      </p:ext>
    </p188:extLst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5288D25-1B3B-BEC3-31C6-0517C57EB3E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BF2676-34E5-2E21-A2DE-0A35C9B5CF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28EA6D-9DA0-5A4D-871F-3F8F19134D5D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9EB32-826A-4252-5A79-F98057E6C37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787A38-E433-1A2E-C92D-D09B06AF3CE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E96879-A33A-0748-987F-5DCAAF3DA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4223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26E4B-C3B3-F84E-B405-14B088CAACF1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2C3AF-6435-DB4B-A591-247076A39B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881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Michael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C1811D-4DF7-409A-ADB5-5C1224E699D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042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6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FFE04787-C461-D0FE-DD54-346EA8B7BEB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83596" y="0"/>
            <a:ext cx="6308404" cy="6858000"/>
          </a:xfrm>
          <a:prstGeom prst="rect">
            <a:avLst/>
          </a:prstGeom>
        </p:spPr>
      </p:pic>
      <p:sp>
        <p:nvSpPr>
          <p:cNvPr id="8" name="Picture Placeholder 30">
            <a:extLst>
              <a:ext uri="{FF2B5EF4-FFF2-40B4-BE49-F238E27FC236}">
                <a16:creationId xmlns:a16="http://schemas.microsoft.com/office/drawing/2014/main" id="{C04EB519-53E2-374E-DE9F-F6AE096688E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48752" y="348212"/>
            <a:ext cx="5243247" cy="6508799"/>
          </a:xfrm>
          <a:custGeom>
            <a:avLst/>
            <a:gdLst>
              <a:gd name="connsiteX0" fmla="*/ 5243247 w 5243247"/>
              <a:gd name="connsiteY0" fmla="*/ 0 h 6510141"/>
              <a:gd name="connsiteX1" fmla="*/ 5243247 w 5243247"/>
              <a:gd name="connsiteY1" fmla="*/ 4251824 h 6510141"/>
              <a:gd name="connsiteX2" fmla="*/ 5114692 w 5243247"/>
              <a:gd name="connsiteY2" fmla="*/ 4340833 h 6510141"/>
              <a:gd name="connsiteX3" fmla="*/ 4306299 w 5243247"/>
              <a:gd name="connsiteY3" fmla="*/ 5186660 h 6510141"/>
              <a:gd name="connsiteX4" fmla="*/ 3987323 w 5243247"/>
              <a:gd name="connsiteY4" fmla="*/ 6361345 h 6510141"/>
              <a:gd name="connsiteX5" fmla="*/ 3982732 w 5243247"/>
              <a:gd name="connsiteY5" fmla="*/ 6510141 h 6510141"/>
              <a:gd name="connsiteX6" fmla="*/ 0 w 5243247"/>
              <a:gd name="connsiteY6" fmla="*/ 6510141 h 6510141"/>
              <a:gd name="connsiteX7" fmla="*/ 8184 w 5243247"/>
              <a:gd name="connsiteY7" fmla="*/ 6178387 h 6510141"/>
              <a:gd name="connsiteX8" fmla="*/ 526275 w 5243247"/>
              <a:gd name="connsiteY8" fmla="*/ 3917392 h 6510141"/>
              <a:gd name="connsiteX9" fmla="*/ 1958954 w 5243247"/>
              <a:gd name="connsiteY9" fmla="*/ 1797784 h 6510141"/>
              <a:gd name="connsiteX10" fmla="*/ 4084260 w 5243247"/>
              <a:gd name="connsiteY10" fmla="*/ 369121 h 6510141"/>
              <a:gd name="connsiteX11" fmla="*/ 5208424 w 5243247"/>
              <a:gd name="connsiteY11" fmla="*/ 7854 h 6510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43247" h="6510141">
                <a:moveTo>
                  <a:pt x="5243247" y="0"/>
                </a:moveTo>
                <a:lnTo>
                  <a:pt x="5243247" y="4251824"/>
                </a:lnTo>
                <a:lnTo>
                  <a:pt x="5114692" y="4340833"/>
                </a:lnTo>
                <a:cubicBezTo>
                  <a:pt x="4811185" y="4559574"/>
                  <a:pt x="4490229" y="4853908"/>
                  <a:pt x="4306299" y="5186660"/>
                </a:cubicBezTo>
                <a:cubicBezTo>
                  <a:pt x="4122369" y="5519412"/>
                  <a:pt x="4012033" y="5954583"/>
                  <a:pt x="3987323" y="6361345"/>
                </a:cubicBezTo>
                <a:lnTo>
                  <a:pt x="3982732" y="6510141"/>
                </a:lnTo>
                <a:lnTo>
                  <a:pt x="0" y="6510141"/>
                </a:lnTo>
                <a:lnTo>
                  <a:pt x="8184" y="6178387"/>
                </a:lnTo>
                <a:cubicBezTo>
                  <a:pt x="46856" y="5397185"/>
                  <a:pt x="220647" y="4638180"/>
                  <a:pt x="526275" y="3917392"/>
                </a:cubicBezTo>
                <a:cubicBezTo>
                  <a:pt x="863489" y="3122778"/>
                  <a:pt x="1345423" y="2409494"/>
                  <a:pt x="1958954" y="1797784"/>
                </a:cubicBezTo>
                <a:cubicBezTo>
                  <a:pt x="2572659" y="1185724"/>
                  <a:pt x="3287686" y="705082"/>
                  <a:pt x="4084260" y="369121"/>
                </a:cubicBezTo>
                <a:cubicBezTo>
                  <a:pt x="4448423" y="215713"/>
                  <a:pt x="4826761" y="94069"/>
                  <a:pt x="5208424" y="7854"/>
                </a:cubicBez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9A1F7C19-5058-71C2-A6CF-04E349C287F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09941" y="3314700"/>
            <a:ext cx="4843462" cy="830997"/>
          </a:xfrm>
        </p:spPr>
        <p:txBody>
          <a:bodyPr>
            <a:sp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chemeClr val="accent3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  <a:lvl2pPr marL="457200" indent="0">
              <a:buNone/>
              <a:defRPr sz="2400">
                <a:solidFill>
                  <a:schemeClr val="accent3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2pPr>
            <a:lvl3pPr marL="914400" indent="0">
              <a:buNone/>
              <a:defRPr sz="2400">
                <a:solidFill>
                  <a:schemeClr val="accent3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3pPr>
            <a:lvl4pPr marL="1371600" indent="0">
              <a:buNone/>
              <a:defRPr sz="2400">
                <a:solidFill>
                  <a:schemeClr val="accent3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4pPr>
            <a:lvl5pPr marL="1828800" indent="0">
              <a:buNone/>
              <a:defRPr sz="2400">
                <a:solidFill>
                  <a:schemeClr val="accent3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5pPr>
          </a:lstStyle>
          <a:p>
            <a:pPr lvl="0"/>
            <a:r>
              <a:rPr lang="en-GB"/>
              <a:t>Subtitle of a few words, maybe extending onto a third line of text</a:t>
            </a:r>
            <a:endParaRPr lang="en-US"/>
          </a:p>
        </p:txBody>
      </p:sp>
      <p:sp>
        <p:nvSpPr>
          <p:cNvPr id="10" name="Title 11">
            <a:extLst>
              <a:ext uri="{FF2B5EF4-FFF2-40B4-BE49-F238E27FC236}">
                <a16:creationId xmlns:a16="http://schemas.microsoft.com/office/drawing/2014/main" id="{0A6B87B6-2257-5272-4764-E55ABF2AE9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09942" y="2296534"/>
            <a:ext cx="5645604" cy="840230"/>
          </a:xfrm>
        </p:spPr>
        <p:txBody>
          <a:bodyPr anchor="b">
            <a:spAutoFit/>
          </a:bodyPr>
          <a:lstStyle>
            <a:lvl1pPr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GB"/>
              <a:t>TITLE SLIDE</a:t>
            </a:r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BF5E9A30-7755-A0E3-E678-D3A03EE6E0B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941" y="394953"/>
            <a:ext cx="3447288" cy="1723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028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Yellow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CAFCC5BC-A947-9FE2-91F6-2535716368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8345" y="3008885"/>
            <a:ext cx="4570364" cy="840230"/>
          </a:xfrm>
        </p:spPr>
        <p:txBody>
          <a:bodyPr anchor="t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GB"/>
              <a:t>SECTION TITLE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EB022C-19C0-0500-B9A9-B738E1383744}"/>
              </a:ext>
            </a:extLst>
          </p:cNvPr>
          <p:cNvSpPr txBox="1"/>
          <p:nvPr userDrawn="1"/>
        </p:nvSpPr>
        <p:spPr>
          <a:xfrm>
            <a:off x="7953042" y="6059912"/>
            <a:ext cx="37851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1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12</a:t>
            </a:r>
          </a:p>
        </p:txBody>
      </p:sp>
      <p:pic>
        <p:nvPicPr>
          <p:cNvPr id="37" name="Graphic 36">
            <a:extLst>
              <a:ext uri="{FF2B5EF4-FFF2-40B4-BE49-F238E27FC236}">
                <a16:creationId xmlns:a16="http://schemas.microsoft.com/office/drawing/2014/main" id="{4C87311E-8592-7E71-8635-4D5E1CA30C4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06966" y="0"/>
            <a:ext cx="6385034" cy="6858000"/>
          </a:xfrm>
          <a:prstGeom prst="rect">
            <a:avLst/>
          </a:prstGeom>
        </p:spPr>
      </p:pic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9BDED767-7FE7-7D45-3AF5-EEE54FF3536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40935" y="2"/>
            <a:ext cx="5249318" cy="6857999"/>
          </a:xfrm>
          <a:custGeom>
            <a:avLst/>
            <a:gdLst>
              <a:gd name="connsiteX0" fmla="*/ 0 w 5249318"/>
              <a:gd name="connsiteY0" fmla="*/ 0 h 6857999"/>
              <a:gd name="connsiteX1" fmla="*/ 3852793 w 5249318"/>
              <a:gd name="connsiteY1" fmla="*/ 0 h 6857999"/>
              <a:gd name="connsiteX2" fmla="*/ 5210217 w 5249318"/>
              <a:gd name="connsiteY2" fmla="*/ 2928333 h 6857999"/>
              <a:gd name="connsiteX3" fmla="*/ 5249318 w 5249318"/>
              <a:gd name="connsiteY3" fmla="*/ 2966970 h 6857999"/>
              <a:gd name="connsiteX4" fmla="*/ 5249318 w 5249318"/>
              <a:gd name="connsiteY4" fmla="*/ 6857999 h 6857999"/>
              <a:gd name="connsiteX5" fmla="*/ 4009248 w 5249318"/>
              <a:gd name="connsiteY5" fmla="*/ 6857999 h 6857999"/>
              <a:gd name="connsiteX6" fmla="*/ 3610327 w 5249318"/>
              <a:gd name="connsiteY6" fmla="*/ 6593163 h 6857999"/>
              <a:gd name="connsiteX7" fmla="*/ 2490864 w 5249318"/>
              <a:gd name="connsiteY7" fmla="*/ 5648995 h 6857999"/>
              <a:gd name="connsiteX8" fmla="*/ 662782 w 5249318"/>
              <a:gd name="connsiteY8" fmla="*/ 2935417 h 6857999"/>
              <a:gd name="connsiteX9" fmla="*/ 0 w 5249318"/>
              <a:gd name="connsiteY9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49318" h="6857999">
                <a:moveTo>
                  <a:pt x="0" y="0"/>
                </a:moveTo>
                <a:lnTo>
                  <a:pt x="3852793" y="0"/>
                </a:lnTo>
                <a:cubicBezTo>
                  <a:pt x="3942902" y="1106456"/>
                  <a:pt x="4416938" y="2134512"/>
                  <a:pt x="5210217" y="2928333"/>
                </a:cubicBezTo>
                <a:cubicBezTo>
                  <a:pt x="5223251" y="2941373"/>
                  <a:pt x="5236285" y="2954252"/>
                  <a:pt x="5249318" y="2966970"/>
                </a:cubicBezTo>
                <a:lnTo>
                  <a:pt x="5249318" y="6857999"/>
                </a:lnTo>
                <a:lnTo>
                  <a:pt x="4009248" y="6857999"/>
                </a:lnTo>
                <a:lnTo>
                  <a:pt x="3610327" y="6593163"/>
                </a:lnTo>
                <a:cubicBezTo>
                  <a:pt x="3213052" y="6312670"/>
                  <a:pt x="2839151" y="5997450"/>
                  <a:pt x="2490864" y="5648995"/>
                </a:cubicBezTo>
                <a:cubicBezTo>
                  <a:pt x="1707722" y="4865477"/>
                  <a:pt x="1092730" y="3952526"/>
                  <a:pt x="662782" y="2935417"/>
                </a:cubicBezTo>
                <a:cubicBezTo>
                  <a:pt x="267430" y="2000572"/>
                  <a:pt x="45054" y="1014855"/>
                  <a:pt x="0" y="0"/>
                </a:cubicBez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429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ubsection Divider Yellow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7F1E3C7-FD4E-63A7-B1E2-B10CE21CB80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0"/>
            <a:ext cx="6096000" cy="6858000"/>
          </a:xfr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C240F1-24C7-6938-6EAA-FB7A8B58C66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72690" y="2833088"/>
            <a:ext cx="4891854" cy="396875"/>
          </a:xfrm>
        </p:spPr>
        <p:txBody>
          <a:bodyPr anchor="b">
            <a:noAutofit/>
          </a:bodyPr>
          <a:lstStyle>
            <a:lvl1pPr>
              <a:defRPr sz="2000" b="1" i="0">
                <a:solidFill>
                  <a:schemeClr val="accent1"/>
                </a:solidFill>
                <a:latin typeface="Antonio" pitchFamily="2" charset="77"/>
              </a:defRPr>
            </a:lvl1pPr>
            <a:lvl2pPr>
              <a:defRPr sz="2000" b="1" i="0">
                <a:solidFill>
                  <a:schemeClr val="bg1"/>
                </a:solidFill>
                <a:latin typeface="Antonio" pitchFamily="2" charset="77"/>
              </a:defRPr>
            </a:lvl2pPr>
            <a:lvl3pPr>
              <a:defRPr sz="2000" b="1" i="0">
                <a:solidFill>
                  <a:schemeClr val="bg1"/>
                </a:solidFill>
                <a:latin typeface="Antonio" pitchFamily="2" charset="77"/>
              </a:defRPr>
            </a:lvl3pPr>
            <a:lvl4pPr>
              <a:defRPr sz="2000" b="1" i="0">
                <a:solidFill>
                  <a:schemeClr val="bg1"/>
                </a:solidFill>
                <a:latin typeface="Antonio" pitchFamily="2" charset="77"/>
              </a:defRPr>
            </a:lvl4pPr>
            <a:lvl5pPr>
              <a:defRPr sz="2000" b="1" i="0">
                <a:solidFill>
                  <a:schemeClr val="bg1"/>
                </a:solidFill>
                <a:latin typeface="Antonio" pitchFamily="2" charset="77"/>
              </a:defRPr>
            </a:lvl5pPr>
          </a:lstStyle>
          <a:p>
            <a:pPr lvl="0"/>
            <a:r>
              <a:rPr lang="en-GB"/>
              <a:t>SECTION TITLE</a:t>
            </a:r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2EAFCD0D-8F7A-EC89-20B0-2FC96C5981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438" y="3229963"/>
            <a:ext cx="5320677" cy="701731"/>
          </a:xfrm>
        </p:spPr>
        <p:txBody>
          <a:bodyPr anchor="t"/>
          <a:lstStyle>
            <a:lvl1pPr>
              <a:defRPr sz="4400">
                <a:solidFill>
                  <a:schemeClr val="accent1"/>
                </a:solidFill>
              </a:defRPr>
            </a:lvl1pPr>
          </a:lstStyle>
          <a:p>
            <a:r>
              <a:rPr lang="en-GB"/>
              <a:t>SUBSECTION TITLE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79F981-E2B7-3B67-C783-3FB5AD3570BA}"/>
              </a:ext>
            </a:extLst>
          </p:cNvPr>
          <p:cNvSpPr txBox="1"/>
          <p:nvPr userDrawn="1"/>
        </p:nvSpPr>
        <p:spPr>
          <a:xfrm>
            <a:off x="11353800" y="6059912"/>
            <a:ext cx="38437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fld id="{4E99414B-7769-ED44-815D-09C8E46F1F15}" type="slidenum">
              <a:rPr lang="en-US" sz="1200" b="1" smtClean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‹#›</a:t>
            </a:fld>
            <a:endParaRPr lang="en-US" sz="1200" b="1">
              <a:solidFill>
                <a:schemeClr val="bg1"/>
              </a:solidFill>
              <a:latin typeface="Palanquin" panose="020B0004020203020204" pitchFamily="34" charset="77"/>
              <a:cs typeface="Palanquin" panose="020B000402020302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98215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L Blue">
    <p:bg>
      <p:bgPr>
        <a:solidFill>
          <a:srgbClr val="A7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0EB022C-19C0-0500-B9A9-B738E1383744}"/>
              </a:ext>
            </a:extLst>
          </p:cNvPr>
          <p:cNvSpPr txBox="1"/>
          <p:nvPr userDrawn="1"/>
        </p:nvSpPr>
        <p:spPr>
          <a:xfrm>
            <a:off x="7953042" y="6059912"/>
            <a:ext cx="37851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1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12</a:t>
            </a:r>
          </a:p>
        </p:txBody>
      </p:sp>
      <p:pic>
        <p:nvPicPr>
          <p:cNvPr id="37" name="Graphic 36">
            <a:extLst>
              <a:ext uri="{FF2B5EF4-FFF2-40B4-BE49-F238E27FC236}">
                <a16:creationId xmlns:a16="http://schemas.microsoft.com/office/drawing/2014/main" id="{4C87311E-8592-7E71-8635-4D5E1CA30C4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06966" y="0"/>
            <a:ext cx="6385034" cy="6858000"/>
          </a:xfrm>
          <a:prstGeom prst="rect">
            <a:avLst/>
          </a:prstGeom>
        </p:spPr>
      </p:pic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9BDED767-7FE7-7D45-3AF5-EEE54FF3536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40935" y="2"/>
            <a:ext cx="5249318" cy="6857999"/>
          </a:xfrm>
          <a:custGeom>
            <a:avLst/>
            <a:gdLst>
              <a:gd name="connsiteX0" fmla="*/ 0 w 5249318"/>
              <a:gd name="connsiteY0" fmla="*/ 0 h 6857999"/>
              <a:gd name="connsiteX1" fmla="*/ 3852793 w 5249318"/>
              <a:gd name="connsiteY1" fmla="*/ 0 h 6857999"/>
              <a:gd name="connsiteX2" fmla="*/ 5210217 w 5249318"/>
              <a:gd name="connsiteY2" fmla="*/ 2928333 h 6857999"/>
              <a:gd name="connsiteX3" fmla="*/ 5249318 w 5249318"/>
              <a:gd name="connsiteY3" fmla="*/ 2966970 h 6857999"/>
              <a:gd name="connsiteX4" fmla="*/ 5249318 w 5249318"/>
              <a:gd name="connsiteY4" fmla="*/ 6857999 h 6857999"/>
              <a:gd name="connsiteX5" fmla="*/ 4009248 w 5249318"/>
              <a:gd name="connsiteY5" fmla="*/ 6857999 h 6857999"/>
              <a:gd name="connsiteX6" fmla="*/ 3610327 w 5249318"/>
              <a:gd name="connsiteY6" fmla="*/ 6593163 h 6857999"/>
              <a:gd name="connsiteX7" fmla="*/ 2490864 w 5249318"/>
              <a:gd name="connsiteY7" fmla="*/ 5648995 h 6857999"/>
              <a:gd name="connsiteX8" fmla="*/ 662782 w 5249318"/>
              <a:gd name="connsiteY8" fmla="*/ 2935417 h 6857999"/>
              <a:gd name="connsiteX9" fmla="*/ 0 w 5249318"/>
              <a:gd name="connsiteY9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49318" h="6857999">
                <a:moveTo>
                  <a:pt x="0" y="0"/>
                </a:moveTo>
                <a:lnTo>
                  <a:pt x="3852793" y="0"/>
                </a:lnTo>
                <a:cubicBezTo>
                  <a:pt x="3942902" y="1106456"/>
                  <a:pt x="4416938" y="2134512"/>
                  <a:pt x="5210217" y="2928333"/>
                </a:cubicBezTo>
                <a:cubicBezTo>
                  <a:pt x="5223251" y="2941373"/>
                  <a:pt x="5236285" y="2954252"/>
                  <a:pt x="5249318" y="2966970"/>
                </a:cubicBezTo>
                <a:lnTo>
                  <a:pt x="5249318" y="6857999"/>
                </a:lnTo>
                <a:lnTo>
                  <a:pt x="4009248" y="6857999"/>
                </a:lnTo>
                <a:lnTo>
                  <a:pt x="3610327" y="6593163"/>
                </a:lnTo>
                <a:cubicBezTo>
                  <a:pt x="3213052" y="6312670"/>
                  <a:pt x="2839151" y="5997450"/>
                  <a:pt x="2490864" y="5648995"/>
                </a:cubicBezTo>
                <a:cubicBezTo>
                  <a:pt x="1707722" y="4865477"/>
                  <a:pt x="1092730" y="3952526"/>
                  <a:pt x="662782" y="2935417"/>
                </a:cubicBezTo>
                <a:cubicBezTo>
                  <a:pt x="267430" y="2000572"/>
                  <a:pt x="45054" y="1014855"/>
                  <a:pt x="0" y="0"/>
                </a:cubicBez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Title 21">
            <a:extLst>
              <a:ext uri="{FF2B5EF4-FFF2-40B4-BE49-F238E27FC236}">
                <a16:creationId xmlns:a16="http://schemas.microsoft.com/office/drawing/2014/main" id="{832A7A2F-E3AA-2B98-F1AD-C07C1C80D6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8162" y="3008885"/>
            <a:ext cx="4570364" cy="840230"/>
          </a:xfrm>
        </p:spPr>
        <p:txBody>
          <a:bodyPr anchor="t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GB"/>
              <a:t>SECTION TITLE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977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bsection Divider L Blue">
    <p:bg>
      <p:bgPr>
        <a:solidFill>
          <a:srgbClr val="A7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7F1E3C7-FD4E-63A7-B1E2-B10CE21CB80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0"/>
            <a:ext cx="6096000" cy="6858000"/>
          </a:xfr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2EAFCD0D-8F7A-EC89-20B0-2FC96C5981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438" y="3229963"/>
            <a:ext cx="5320677" cy="701731"/>
          </a:xfrm>
        </p:spPr>
        <p:txBody>
          <a:bodyPr anchor="t"/>
          <a:lstStyle>
            <a:lvl1pPr>
              <a:defRPr sz="4400">
                <a:solidFill>
                  <a:schemeClr val="accent1"/>
                </a:solidFill>
              </a:defRPr>
            </a:lvl1pPr>
          </a:lstStyle>
          <a:p>
            <a:r>
              <a:rPr lang="en-GB"/>
              <a:t>SUBSECTION TITLE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79F981-E2B7-3B67-C783-3FB5AD3570BA}"/>
              </a:ext>
            </a:extLst>
          </p:cNvPr>
          <p:cNvSpPr txBox="1"/>
          <p:nvPr userDrawn="1"/>
        </p:nvSpPr>
        <p:spPr>
          <a:xfrm>
            <a:off x="11353800" y="6059912"/>
            <a:ext cx="38437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fld id="{4E99414B-7769-ED44-815D-09C8E46F1F15}" type="slidenum">
              <a:rPr lang="en-US" sz="1200" b="1" smtClean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‹#›</a:t>
            </a:fld>
            <a:endParaRPr lang="en-US" sz="1200" b="1">
              <a:solidFill>
                <a:schemeClr val="bg1"/>
              </a:solidFill>
              <a:latin typeface="Palanquin" panose="020B0004020203020204" pitchFamily="34" charset="77"/>
              <a:cs typeface="Palanquin" panose="020B0004020203020204" pitchFamily="34" charset="77"/>
            </a:endParaRP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29ECE5FA-3253-F269-CD06-D44CD6541FE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29438" y="2667020"/>
            <a:ext cx="4891854" cy="396875"/>
          </a:xfrm>
        </p:spPr>
        <p:txBody>
          <a:bodyPr anchor="b">
            <a:noAutofit/>
          </a:bodyPr>
          <a:lstStyle>
            <a:lvl1pPr>
              <a:defRPr sz="2000" b="1" i="0">
                <a:solidFill>
                  <a:schemeClr val="accent1"/>
                </a:solidFill>
                <a:latin typeface="Antonio" pitchFamily="2" charset="77"/>
              </a:defRPr>
            </a:lvl1pPr>
            <a:lvl2pPr>
              <a:defRPr sz="2000" b="1" i="0">
                <a:solidFill>
                  <a:schemeClr val="bg1"/>
                </a:solidFill>
                <a:latin typeface="Antonio" pitchFamily="2" charset="77"/>
              </a:defRPr>
            </a:lvl2pPr>
            <a:lvl3pPr>
              <a:defRPr sz="2000" b="1" i="0">
                <a:solidFill>
                  <a:schemeClr val="bg1"/>
                </a:solidFill>
                <a:latin typeface="Antonio" pitchFamily="2" charset="77"/>
              </a:defRPr>
            </a:lvl3pPr>
            <a:lvl4pPr>
              <a:defRPr sz="2000" b="1" i="0">
                <a:solidFill>
                  <a:schemeClr val="bg1"/>
                </a:solidFill>
                <a:latin typeface="Antonio" pitchFamily="2" charset="77"/>
              </a:defRPr>
            </a:lvl4pPr>
            <a:lvl5pPr>
              <a:defRPr sz="2000" b="1" i="0">
                <a:solidFill>
                  <a:schemeClr val="bg1"/>
                </a:solidFill>
                <a:latin typeface="Antonio" pitchFamily="2" charset="77"/>
              </a:defRPr>
            </a:lvl5pPr>
          </a:lstStyle>
          <a:p>
            <a:pPr lvl="0"/>
            <a:r>
              <a:rPr lang="en-GB"/>
              <a:t>SECTION TITLE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193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Whi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0EB022C-19C0-0500-B9A9-B738E1383744}"/>
              </a:ext>
            </a:extLst>
          </p:cNvPr>
          <p:cNvSpPr txBox="1"/>
          <p:nvPr userDrawn="1"/>
        </p:nvSpPr>
        <p:spPr>
          <a:xfrm>
            <a:off x="7953042" y="6059912"/>
            <a:ext cx="37851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1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12</a:t>
            </a:r>
          </a:p>
        </p:txBody>
      </p:sp>
      <p:pic>
        <p:nvPicPr>
          <p:cNvPr id="37" name="Graphic 36">
            <a:extLst>
              <a:ext uri="{FF2B5EF4-FFF2-40B4-BE49-F238E27FC236}">
                <a16:creationId xmlns:a16="http://schemas.microsoft.com/office/drawing/2014/main" id="{4C87311E-8592-7E71-8635-4D5E1CA30C4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06966" y="0"/>
            <a:ext cx="6385034" cy="6858000"/>
          </a:xfrm>
          <a:prstGeom prst="rect">
            <a:avLst/>
          </a:prstGeom>
        </p:spPr>
      </p:pic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9BDED767-7FE7-7D45-3AF5-EEE54FF3536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40935" y="2"/>
            <a:ext cx="5249318" cy="6857999"/>
          </a:xfrm>
          <a:custGeom>
            <a:avLst/>
            <a:gdLst>
              <a:gd name="connsiteX0" fmla="*/ 0 w 5249318"/>
              <a:gd name="connsiteY0" fmla="*/ 0 h 6857999"/>
              <a:gd name="connsiteX1" fmla="*/ 3852793 w 5249318"/>
              <a:gd name="connsiteY1" fmla="*/ 0 h 6857999"/>
              <a:gd name="connsiteX2" fmla="*/ 5210217 w 5249318"/>
              <a:gd name="connsiteY2" fmla="*/ 2928333 h 6857999"/>
              <a:gd name="connsiteX3" fmla="*/ 5249318 w 5249318"/>
              <a:gd name="connsiteY3" fmla="*/ 2966970 h 6857999"/>
              <a:gd name="connsiteX4" fmla="*/ 5249318 w 5249318"/>
              <a:gd name="connsiteY4" fmla="*/ 6857999 h 6857999"/>
              <a:gd name="connsiteX5" fmla="*/ 4009248 w 5249318"/>
              <a:gd name="connsiteY5" fmla="*/ 6857999 h 6857999"/>
              <a:gd name="connsiteX6" fmla="*/ 3610327 w 5249318"/>
              <a:gd name="connsiteY6" fmla="*/ 6593163 h 6857999"/>
              <a:gd name="connsiteX7" fmla="*/ 2490864 w 5249318"/>
              <a:gd name="connsiteY7" fmla="*/ 5648995 h 6857999"/>
              <a:gd name="connsiteX8" fmla="*/ 662782 w 5249318"/>
              <a:gd name="connsiteY8" fmla="*/ 2935417 h 6857999"/>
              <a:gd name="connsiteX9" fmla="*/ 0 w 5249318"/>
              <a:gd name="connsiteY9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49318" h="6857999">
                <a:moveTo>
                  <a:pt x="0" y="0"/>
                </a:moveTo>
                <a:lnTo>
                  <a:pt x="3852793" y="0"/>
                </a:lnTo>
                <a:cubicBezTo>
                  <a:pt x="3942902" y="1106456"/>
                  <a:pt x="4416938" y="2134512"/>
                  <a:pt x="5210217" y="2928333"/>
                </a:cubicBezTo>
                <a:cubicBezTo>
                  <a:pt x="5223251" y="2941373"/>
                  <a:pt x="5236285" y="2954252"/>
                  <a:pt x="5249318" y="2966970"/>
                </a:cubicBezTo>
                <a:lnTo>
                  <a:pt x="5249318" y="6857999"/>
                </a:lnTo>
                <a:lnTo>
                  <a:pt x="4009248" y="6857999"/>
                </a:lnTo>
                <a:lnTo>
                  <a:pt x="3610327" y="6593163"/>
                </a:lnTo>
                <a:cubicBezTo>
                  <a:pt x="3213052" y="6312670"/>
                  <a:pt x="2839151" y="5997450"/>
                  <a:pt x="2490864" y="5648995"/>
                </a:cubicBezTo>
                <a:cubicBezTo>
                  <a:pt x="1707722" y="4865477"/>
                  <a:pt x="1092730" y="3952526"/>
                  <a:pt x="662782" y="2935417"/>
                </a:cubicBezTo>
                <a:cubicBezTo>
                  <a:pt x="267430" y="2000572"/>
                  <a:pt x="45054" y="1014855"/>
                  <a:pt x="0" y="0"/>
                </a:cubicBez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Title 21">
            <a:extLst>
              <a:ext uri="{FF2B5EF4-FFF2-40B4-BE49-F238E27FC236}">
                <a16:creationId xmlns:a16="http://schemas.microsoft.com/office/drawing/2014/main" id="{03AEBF83-8939-3505-60D9-3D222CA762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285" y="3008885"/>
            <a:ext cx="4570364" cy="840230"/>
          </a:xfrm>
        </p:spPr>
        <p:txBody>
          <a:bodyPr anchor="t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GB"/>
              <a:t>SECTION TITLE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651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bsection Divider Whi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7F1E3C7-FD4E-63A7-B1E2-B10CE21CB80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0"/>
            <a:ext cx="6096000" cy="6858000"/>
          </a:xfrm>
          <a:noFill/>
        </p:spPr>
        <p:txBody>
          <a:bodyPr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4ACA213-AF18-9F3C-CADE-9FCF193ECC3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01542" y="2785892"/>
            <a:ext cx="4891854" cy="396875"/>
          </a:xfrm>
        </p:spPr>
        <p:txBody>
          <a:bodyPr anchor="b">
            <a:noAutofit/>
          </a:bodyPr>
          <a:lstStyle>
            <a:lvl1pPr>
              <a:defRPr sz="2000" b="1" i="0">
                <a:solidFill>
                  <a:schemeClr val="accent1"/>
                </a:solidFill>
                <a:latin typeface="Antonio" pitchFamily="2" charset="77"/>
              </a:defRPr>
            </a:lvl1pPr>
            <a:lvl2pPr>
              <a:defRPr sz="2000" b="1" i="0">
                <a:solidFill>
                  <a:schemeClr val="bg1"/>
                </a:solidFill>
                <a:latin typeface="Antonio" pitchFamily="2" charset="77"/>
              </a:defRPr>
            </a:lvl2pPr>
            <a:lvl3pPr>
              <a:defRPr sz="2000" b="1" i="0">
                <a:solidFill>
                  <a:schemeClr val="bg1"/>
                </a:solidFill>
                <a:latin typeface="Antonio" pitchFamily="2" charset="77"/>
              </a:defRPr>
            </a:lvl3pPr>
            <a:lvl4pPr>
              <a:defRPr sz="2000" b="1" i="0">
                <a:solidFill>
                  <a:schemeClr val="bg1"/>
                </a:solidFill>
                <a:latin typeface="Antonio" pitchFamily="2" charset="77"/>
              </a:defRPr>
            </a:lvl4pPr>
            <a:lvl5pPr>
              <a:defRPr sz="2000" b="1" i="0">
                <a:solidFill>
                  <a:schemeClr val="bg1"/>
                </a:solidFill>
                <a:latin typeface="Antonio" pitchFamily="2" charset="77"/>
              </a:defRPr>
            </a:lvl5pPr>
          </a:lstStyle>
          <a:p>
            <a:pPr lvl="0"/>
            <a:r>
              <a:rPr lang="en-GB"/>
              <a:t>SECTION TITLE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39842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B5CF957-B49D-859A-780C-0C68D494729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19"/>
          <a:stretch/>
        </p:blipFill>
        <p:spPr>
          <a:xfrm>
            <a:off x="5878813" y="0"/>
            <a:ext cx="6313185" cy="6858000"/>
          </a:xfrm>
          <a:prstGeom prst="rect">
            <a:avLst/>
          </a:prstGeom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A7607C1-3382-6472-82B6-E9847B72773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57539" y="2070893"/>
            <a:ext cx="5121275" cy="2513013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3600">
                <a:solidFill>
                  <a:schemeClr val="tx2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  <a:lvl2pPr>
              <a:defRPr sz="3600">
                <a:solidFill>
                  <a:schemeClr val="tx2"/>
                </a:solidFill>
              </a:defRPr>
            </a:lvl2pPr>
            <a:lvl3pPr>
              <a:defRPr sz="3600">
                <a:solidFill>
                  <a:schemeClr val="tx2"/>
                </a:solidFill>
              </a:defRPr>
            </a:lvl3pPr>
            <a:lvl4pPr>
              <a:defRPr sz="3600">
                <a:solidFill>
                  <a:schemeClr val="tx2"/>
                </a:solidFill>
              </a:defRPr>
            </a:lvl4pPr>
            <a:lvl5pPr>
              <a:defRPr sz="3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This is a slide for featuring a piece of content like a statistic, photo or quote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AE5B84-6384-8C29-AFDE-13FE5B7ACC5D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6336000" y="745200"/>
            <a:ext cx="5337511" cy="5338800"/>
          </a:xfrm>
          <a:prstGeom prst="ellipse">
            <a:avLst/>
          </a:prstGeom>
          <a:noFill/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62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6875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BG Elem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EA8EC2-B4CE-83CC-6C9C-CB0F3BDD2A6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2347609" y="0"/>
            <a:ext cx="88197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944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74CF75E1-9B38-2041-F2FA-4555BD36CEE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677469" y="3923606"/>
            <a:ext cx="6837061" cy="1015663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20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B4BC858-6A32-0827-6DA1-CFE805C7B07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677469" y="1827023"/>
            <a:ext cx="6837061" cy="1754326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36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This is a basic slide for presenting text. It’s best to keep things as concise as possible.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6726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74CF75E1-9B38-2041-F2FA-4555BD36CEE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68928" y="3708044"/>
            <a:ext cx="4409132" cy="1200329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B4BC858-6A32-0827-6DA1-CFE805C7B07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68929" y="1881306"/>
            <a:ext cx="4409131" cy="1569660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32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Here’s a two-column slide for comparing two pieces of text</a:t>
            </a:r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5F71584D-EBAF-630A-0E0B-C523B6798BB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13939" y="3708044"/>
            <a:ext cx="4409132" cy="1200329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5FF1EFFF-AE99-0035-773D-144592A137E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940" y="1881306"/>
            <a:ext cx="4409131" cy="1569660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32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Again, for legibility, it’s best to keep things as concise as possible.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6265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54B97AC-0834-A121-5775-6F2BE24BA76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31547" y="3468689"/>
            <a:ext cx="2920256" cy="1323439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1C9C03D1-B51C-AB33-052F-9040D0E016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30804" y="2418258"/>
            <a:ext cx="2797394" cy="830997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24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Here’s a three-column slide</a:t>
            </a:r>
            <a:endParaRPr lang="en-US"/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92355FA4-EEAF-E4A4-C6B2-73BEA17376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11317" y="3468689"/>
            <a:ext cx="2920256" cy="1323439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D45AFEB3-A0BD-3F79-2092-2F0182FC84A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10574" y="2418258"/>
            <a:ext cx="2797394" cy="830997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24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Here’s a three-column slide</a:t>
            </a:r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74CF75E1-9B38-2041-F2FA-4555BD36CEE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1087" y="3468689"/>
            <a:ext cx="2920256" cy="1323439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B4BC858-6A32-0827-6DA1-CFE805C7B07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90344" y="2418258"/>
            <a:ext cx="2797394" cy="830997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24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Here’s a three-column slide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5864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 Ca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54B97AC-0834-A121-5775-6F2BE24BA76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31547" y="3899314"/>
            <a:ext cx="2920256" cy="1169551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1C9C03D1-B51C-AB33-052F-9040D0E016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30803" y="3304134"/>
            <a:ext cx="2920253" cy="369332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800">
                <a:solidFill>
                  <a:schemeClr val="accent2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Here’s a three-column slide</a:t>
            </a:r>
            <a:endParaRPr lang="en-US"/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92355FA4-EEAF-E4A4-C6B2-73BEA17376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11317" y="3899314"/>
            <a:ext cx="2920256" cy="1169551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D45AFEB3-A0BD-3F79-2092-2F0182FC84A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10574" y="3304134"/>
            <a:ext cx="2920254" cy="369332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800">
                <a:solidFill>
                  <a:schemeClr val="accent4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Here’s a three-column slide</a:t>
            </a:r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74CF75E1-9B38-2041-F2FA-4555BD36CEE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1087" y="3899314"/>
            <a:ext cx="2920256" cy="1169551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B4BC858-6A32-0827-6DA1-CFE805C7B07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90343" y="3304134"/>
            <a:ext cx="2920255" cy="369332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8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Here’s a three-column slide</a:t>
            </a:r>
            <a:endParaRPr lang="en-US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478AD380-EBE7-EBD2-DF2B-316C3494B0E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90343" y="2553683"/>
            <a:ext cx="1787814" cy="720725"/>
          </a:xfrm>
        </p:spPr>
        <p:txBody>
          <a:bodyPr>
            <a:noAutofit/>
          </a:bodyPr>
          <a:lstStyle>
            <a:lvl1pPr>
              <a:defRPr sz="48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45%</a:t>
            </a:r>
            <a:endParaRPr lang="en-US"/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F2D312F9-A6E7-34EF-E115-8FE7D5E9D3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610574" y="2553683"/>
            <a:ext cx="3200916" cy="720725"/>
          </a:xfrm>
        </p:spPr>
        <p:txBody>
          <a:bodyPr>
            <a:noAutofit/>
          </a:bodyPr>
          <a:lstStyle>
            <a:lvl1pPr>
              <a:defRPr sz="4800">
                <a:solidFill>
                  <a:schemeClr val="accent4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One Million</a:t>
            </a:r>
            <a:endParaRPr lang="en-US"/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42D07F81-D9A8-0B11-6EAF-7CC5DD4AB82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30803" y="2553683"/>
            <a:ext cx="3200916" cy="720725"/>
          </a:xfrm>
        </p:spPr>
        <p:txBody>
          <a:bodyPr>
            <a:noAutofit/>
          </a:bodyPr>
          <a:lstStyle>
            <a:lvl1pPr>
              <a:defRPr sz="4800">
                <a:solidFill>
                  <a:schemeClr val="accent2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250,000</a:t>
            </a:r>
            <a:endParaRPr lang="en-US"/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B501664-16D0-DDD3-A550-7F6F30589BC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610574" y="992426"/>
            <a:ext cx="6815284" cy="1150938"/>
          </a:xfrm>
        </p:spPr>
        <p:txBody>
          <a:bodyPr>
            <a:no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Here is a three column simple data slide with room for a call out.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1464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C2BB894D-47B7-0B9A-0C36-E77207BC240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65213" y="2408671"/>
            <a:ext cx="4767262" cy="2643188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7429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2pPr>
            <a:lvl3pPr marL="12001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Bullet point</a:t>
            </a:r>
          </a:p>
          <a:p>
            <a:pPr lvl="0"/>
            <a:r>
              <a:rPr lang="en-GB"/>
              <a:t>Bullet point</a:t>
            </a:r>
          </a:p>
          <a:p>
            <a:pPr lvl="0"/>
            <a:r>
              <a:rPr lang="en-GB"/>
              <a:t>Bullet point</a:t>
            </a:r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DEFF8EFB-7EDD-D76A-919D-ACE6CE3C96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4569" y="1513471"/>
            <a:ext cx="4409131" cy="547842"/>
          </a:xfrm>
        </p:spPr>
        <p:txBody>
          <a:bodyPr/>
          <a:lstStyle>
            <a:lvl1pPr>
              <a:defRPr sz="3200" b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r>
              <a:rPr lang="en-GB"/>
              <a:t>Title goes here</a:t>
            </a:r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9B311D3-B6F7-175B-AB54-32A9112398F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70713" y="1063625"/>
            <a:ext cx="4767262" cy="4730750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0379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ta Modu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651DECC-5217-8D71-A8BB-0718F5E40071}"/>
              </a:ext>
            </a:extLst>
          </p:cNvPr>
          <p:cNvSpPr/>
          <p:nvPr userDrawn="1"/>
        </p:nvSpPr>
        <p:spPr>
          <a:xfrm>
            <a:off x="8823260" y="3547299"/>
            <a:ext cx="2879057" cy="287905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7B377A6D-3C5D-B901-5265-680410ED3F8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15186" y="4038215"/>
            <a:ext cx="2974070" cy="1323439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4AE0A10C-230B-7B4A-3C6F-B930C328EFF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15187" y="1535016"/>
            <a:ext cx="4409131" cy="2308324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36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 is a complex data slide with various information modules.</a:t>
            </a:r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30451B4-61CA-FF9C-0505-5A2F7494041A}"/>
              </a:ext>
            </a:extLst>
          </p:cNvPr>
          <p:cNvSpPr/>
          <p:nvPr userDrawn="1"/>
        </p:nvSpPr>
        <p:spPr>
          <a:xfrm>
            <a:off x="5891133" y="615173"/>
            <a:ext cx="2879057" cy="287905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F3FE66-B2DF-B17C-5243-B3553C97AB4D}"/>
              </a:ext>
            </a:extLst>
          </p:cNvPr>
          <p:cNvSpPr/>
          <p:nvPr userDrawn="1"/>
        </p:nvSpPr>
        <p:spPr>
          <a:xfrm>
            <a:off x="5891133" y="3547299"/>
            <a:ext cx="2879057" cy="287905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F53314-0F99-15CD-B58C-6650BDC56130}"/>
              </a:ext>
            </a:extLst>
          </p:cNvPr>
          <p:cNvSpPr txBox="1"/>
          <p:nvPr userDrawn="1"/>
        </p:nvSpPr>
        <p:spPr>
          <a:xfrm>
            <a:off x="9040599" y="872982"/>
            <a:ext cx="2661718" cy="178032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en-US" sz="8800" b="1" spc="-300">
                <a:solidFill>
                  <a:srgbClr val="0044B5"/>
                </a:solidFill>
                <a:latin typeface="Antonio" pitchFamily="2" charset="77"/>
              </a:rPr>
              <a:t>700</a:t>
            </a:r>
            <a:endParaRPr lang="en-US" sz="8800" b="1" spc="-300" baseline="30000">
              <a:solidFill>
                <a:srgbClr val="0044B5"/>
              </a:solidFill>
              <a:latin typeface="Antonio" pitchFamily="2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ECD46E-0F9F-0A77-7103-C7EE179E508C}"/>
              </a:ext>
            </a:extLst>
          </p:cNvPr>
          <p:cNvSpPr txBox="1"/>
          <p:nvPr userDrawn="1"/>
        </p:nvSpPr>
        <p:spPr>
          <a:xfrm>
            <a:off x="9040599" y="2468510"/>
            <a:ext cx="2585328" cy="8444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1200">
                <a:solidFill>
                  <a:schemeClr val="tx2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Try not to fill up the slide with the full text of what you plan to say. Instead stick to the main points and give an additional context verbally.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819665C-FF6D-652E-E9EE-A43D57226940}"/>
              </a:ext>
            </a:extLst>
          </p:cNvPr>
          <p:cNvSpPr txBox="1"/>
          <p:nvPr userDrawn="1"/>
        </p:nvSpPr>
        <p:spPr>
          <a:xfrm>
            <a:off x="8929404" y="601417"/>
            <a:ext cx="258532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b="1" spc="10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Say something important here.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E5A792A-B198-5F14-265E-299D26DD9B66}"/>
              </a:ext>
            </a:extLst>
          </p:cNvPr>
          <p:cNvSpPr/>
          <p:nvPr userDrawn="1"/>
        </p:nvSpPr>
        <p:spPr>
          <a:xfrm>
            <a:off x="8814215" y="615173"/>
            <a:ext cx="2879057" cy="287905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1DB3723-800E-E2EB-3AF2-15C91FEE15E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167162" y="1016925"/>
            <a:ext cx="2533861" cy="1214438"/>
          </a:xfrm>
        </p:spPr>
        <p:txBody>
          <a:bodyPr>
            <a:noAutofit/>
          </a:bodyPr>
          <a:lstStyle>
            <a:lvl1pPr>
              <a:defRPr sz="8800" b="1">
                <a:solidFill>
                  <a:schemeClr val="accent1"/>
                </a:solidFill>
                <a:latin typeface="Antonio" pitchFamily="2" charset="77"/>
              </a:defRPr>
            </a:lvl1pPr>
            <a:lvl2pPr>
              <a:defRPr>
                <a:latin typeface="Antonio Light" pitchFamily="2" charset="77"/>
              </a:defRPr>
            </a:lvl2pPr>
            <a:lvl3pPr>
              <a:defRPr>
                <a:latin typeface="Antonio Light" pitchFamily="2" charset="77"/>
              </a:defRPr>
            </a:lvl3pPr>
            <a:lvl4pPr>
              <a:defRPr>
                <a:latin typeface="Antonio Light" pitchFamily="2" charset="77"/>
              </a:defRPr>
            </a:lvl4pPr>
            <a:lvl5pPr>
              <a:defRPr>
                <a:latin typeface="Antonio Light" pitchFamily="2" charset="77"/>
              </a:defRPr>
            </a:lvl5pPr>
          </a:lstStyle>
          <a:p>
            <a:pPr lvl="0"/>
            <a:r>
              <a:rPr lang="en-GB"/>
              <a:t>XX</a:t>
            </a:r>
            <a:endParaRPr lang="en-U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B691AFA8-1D8A-48CC-B329-F474320668D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67162" y="2382076"/>
            <a:ext cx="2533860" cy="1015663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28" name="Text Placeholder 25">
            <a:extLst>
              <a:ext uri="{FF2B5EF4-FFF2-40B4-BE49-F238E27FC236}">
                <a16:creationId xmlns:a16="http://schemas.microsoft.com/office/drawing/2014/main" id="{84AEF4D0-D2CA-298F-13FF-6D4DF1AF625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66328" y="3726960"/>
            <a:ext cx="2519734" cy="2519734"/>
          </a:xfrm>
          <a:prstGeom prst="ellipse">
            <a:avLst/>
          </a:prstGeom>
          <a:solidFill>
            <a:schemeClr val="accent1"/>
          </a:solidFill>
        </p:spPr>
        <p:txBody>
          <a:bodyPr wrap="none" lIns="0" rIns="0" anchor="ctr">
            <a:noAutofit/>
          </a:bodyPr>
          <a:lstStyle>
            <a:lvl1pPr algn="ctr">
              <a:defRPr sz="9600" b="1">
                <a:solidFill>
                  <a:schemeClr val="bg1"/>
                </a:solidFill>
                <a:latin typeface="Antonio" pitchFamily="2" charset="77"/>
              </a:defRPr>
            </a:lvl1pPr>
            <a:lvl2pPr>
              <a:defRPr>
                <a:latin typeface="Antonio Light" pitchFamily="2" charset="77"/>
              </a:defRPr>
            </a:lvl2pPr>
            <a:lvl3pPr>
              <a:defRPr>
                <a:latin typeface="Antonio Light" pitchFamily="2" charset="77"/>
              </a:defRPr>
            </a:lvl3pPr>
            <a:lvl4pPr>
              <a:defRPr>
                <a:latin typeface="Antonio Light" pitchFamily="2" charset="77"/>
              </a:defRPr>
            </a:lvl4pPr>
            <a:lvl5pPr>
              <a:defRPr>
                <a:latin typeface="Antonio Light" pitchFamily="2" charset="77"/>
              </a:defRPr>
            </a:lvl5pPr>
          </a:lstStyle>
          <a:p>
            <a:pPr lvl="0"/>
            <a:r>
              <a:rPr lang="en-GB"/>
              <a:t>XX</a:t>
            </a:r>
            <a:endParaRPr lang="en-US"/>
          </a:p>
        </p:txBody>
      </p:sp>
      <p:sp>
        <p:nvSpPr>
          <p:cNvPr id="31" name="Text Placeholder 25">
            <a:extLst>
              <a:ext uri="{FF2B5EF4-FFF2-40B4-BE49-F238E27FC236}">
                <a16:creationId xmlns:a16="http://schemas.microsoft.com/office/drawing/2014/main" id="{D6DF62B5-787E-12DC-59DC-4CD73466A0C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046286" y="1016925"/>
            <a:ext cx="2533861" cy="1214438"/>
          </a:xfrm>
        </p:spPr>
        <p:txBody>
          <a:bodyPr>
            <a:noAutofit/>
          </a:bodyPr>
          <a:lstStyle>
            <a:lvl1pPr>
              <a:defRPr sz="8800" b="1">
                <a:solidFill>
                  <a:schemeClr val="accent1"/>
                </a:solidFill>
                <a:latin typeface="Antonio" pitchFamily="2" charset="77"/>
              </a:defRPr>
            </a:lvl1pPr>
            <a:lvl2pPr>
              <a:defRPr>
                <a:latin typeface="Antonio Light" pitchFamily="2" charset="77"/>
              </a:defRPr>
            </a:lvl2pPr>
            <a:lvl3pPr>
              <a:defRPr>
                <a:latin typeface="Antonio Light" pitchFamily="2" charset="77"/>
              </a:defRPr>
            </a:lvl3pPr>
            <a:lvl4pPr>
              <a:defRPr>
                <a:latin typeface="Antonio Light" pitchFamily="2" charset="77"/>
              </a:defRPr>
            </a:lvl4pPr>
            <a:lvl5pPr>
              <a:defRPr>
                <a:latin typeface="Antonio Light" pitchFamily="2" charset="77"/>
              </a:defRPr>
            </a:lvl5pPr>
          </a:lstStyle>
          <a:p>
            <a:pPr lvl="0"/>
            <a:r>
              <a:rPr lang="en-GB"/>
              <a:t>XX</a:t>
            </a:r>
            <a:endParaRPr lang="en-US"/>
          </a:p>
        </p:txBody>
      </p:sp>
      <p:sp>
        <p:nvSpPr>
          <p:cNvPr id="32" name="Text Placeholder 8">
            <a:extLst>
              <a:ext uri="{FF2B5EF4-FFF2-40B4-BE49-F238E27FC236}">
                <a16:creationId xmlns:a16="http://schemas.microsoft.com/office/drawing/2014/main" id="{1C838F03-0348-6C7D-3F58-6E9909ADA28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046286" y="2382076"/>
            <a:ext cx="2533860" cy="1015663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AACB60E0-2810-667A-F316-F3BB630E542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814215" y="619219"/>
            <a:ext cx="2880000" cy="206100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algn="ctr">
              <a:defRPr sz="1100" b="1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Say something important here.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8473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s Mul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1DB3723-800E-E2EB-3AF2-15C91FEE15E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56347" y="2061131"/>
            <a:ext cx="1425503" cy="707886"/>
          </a:xfrm>
        </p:spPr>
        <p:txBody>
          <a:bodyPr wrap="square">
            <a:spAutoFit/>
          </a:bodyPr>
          <a:lstStyle>
            <a:lvl1pPr>
              <a:defRPr sz="4000" b="1">
                <a:solidFill>
                  <a:schemeClr val="accent1"/>
                </a:solidFill>
                <a:latin typeface="Antonio" pitchFamily="2" charset="77"/>
              </a:defRPr>
            </a:lvl1pPr>
            <a:lvl2pPr>
              <a:defRPr>
                <a:latin typeface="Antonio Light" pitchFamily="2" charset="77"/>
              </a:defRPr>
            </a:lvl2pPr>
            <a:lvl3pPr>
              <a:defRPr>
                <a:latin typeface="Antonio Light" pitchFamily="2" charset="77"/>
              </a:defRPr>
            </a:lvl3pPr>
            <a:lvl4pPr>
              <a:defRPr>
                <a:latin typeface="Antonio Light" pitchFamily="2" charset="77"/>
              </a:defRPr>
            </a:lvl4pPr>
            <a:lvl5pPr>
              <a:defRPr>
                <a:latin typeface="Antonio Light" pitchFamily="2" charset="77"/>
              </a:defRPr>
            </a:lvl5pPr>
          </a:lstStyle>
          <a:p>
            <a:pPr lvl="0"/>
            <a:r>
              <a:rPr lang="en-GB"/>
              <a:t>XX</a:t>
            </a:r>
            <a:endParaRPr lang="en-US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7B377A6D-3C5D-B901-5265-680410ED3F8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354119" y="2767367"/>
            <a:ext cx="2635065" cy="646331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This is an example of a four-up of stats. Try not to use more than three lines describing your information.</a:t>
            </a:r>
            <a:endParaRPr lang="en-US"/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4AE0A10C-230B-7B4A-3C6F-B930C328EFF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6180" y="2892078"/>
            <a:ext cx="3427565" cy="1200329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24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 is a complex data slide with various information modules.</a:t>
            </a:r>
            <a:endParaRPr lang="en-US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BA93244B-005A-FD86-29E5-62C67198DD3E}"/>
              </a:ext>
            </a:extLst>
          </p:cNvPr>
          <p:cNvSpPr>
            <a:spLocks noChangeAspect="1"/>
          </p:cNvSpPr>
          <p:nvPr userDrawn="1"/>
        </p:nvSpPr>
        <p:spPr>
          <a:xfrm>
            <a:off x="4299383" y="2061131"/>
            <a:ext cx="964800" cy="964800"/>
          </a:xfrm>
          <a:prstGeom prst="ellipse">
            <a:avLst/>
          </a:prstGeom>
          <a:solidFill>
            <a:schemeClr val="bg1">
              <a:lumMod val="95000"/>
            </a:schemeClr>
          </a:solidFill>
          <a:ln w="34925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32BB53F8-6FEC-947E-A5CF-FEA4628FF395}"/>
              </a:ext>
            </a:extLst>
          </p:cNvPr>
          <p:cNvCxnSpPr>
            <a:cxnSpLocks/>
          </p:cNvCxnSpPr>
          <p:nvPr userDrawn="1"/>
        </p:nvCxnSpPr>
        <p:spPr>
          <a:xfrm>
            <a:off x="4433581" y="3600671"/>
            <a:ext cx="7565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1F48BA62-B1A2-B5AF-6244-AC085480B675}"/>
              </a:ext>
            </a:extLst>
          </p:cNvPr>
          <p:cNvCxnSpPr>
            <a:cxnSpLocks/>
          </p:cNvCxnSpPr>
          <p:nvPr userDrawn="1"/>
        </p:nvCxnSpPr>
        <p:spPr>
          <a:xfrm>
            <a:off x="8183322" y="1960945"/>
            <a:ext cx="0" cy="15951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439AB11D-571B-D0A8-4283-BC09ABE7E490}"/>
              </a:ext>
            </a:extLst>
          </p:cNvPr>
          <p:cNvCxnSpPr>
            <a:cxnSpLocks/>
          </p:cNvCxnSpPr>
          <p:nvPr userDrawn="1"/>
        </p:nvCxnSpPr>
        <p:spPr>
          <a:xfrm>
            <a:off x="8183322" y="3639368"/>
            <a:ext cx="0" cy="15951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 Placeholder 25">
            <a:extLst>
              <a:ext uri="{FF2B5EF4-FFF2-40B4-BE49-F238E27FC236}">
                <a16:creationId xmlns:a16="http://schemas.microsoft.com/office/drawing/2014/main" id="{9D6EB842-D01A-9724-9F28-A80412067D1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366372" y="2061131"/>
            <a:ext cx="1425503" cy="707886"/>
          </a:xfrm>
        </p:spPr>
        <p:txBody>
          <a:bodyPr wrap="square">
            <a:spAutoFit/>
          </a:bodyPr>
          <a:lstStyle>
            <a:lvl1pPr>
              <a:defRPr sz="4000" b="1">
                <a:solidFill>
                  <a:schemeClr val="accent1"/>
                </a:solidFill>
                <a:latin typeface="Antonio" pitchFamily="2" charset="77"/>
              </a:defRPr>
            </a:lvl1pPr>
            <a:lvl2pPr>
              <a:defRPr>
                <a:latin typeface="Antonio Light" pitchFamily="2" charset="77"/>
              </a:defRPr>
            </a:lvl2pPr>
            <a:lvl3pPr>
              <a:defRPr>
                <a:latin typeface="Antonio Light" pitchFamily="2" charset="77"/>
              </a:defRPr>
            </a:lvl3pPr>
            <a:lvl4pPr>
              <a:defRPr>
                <a:latin typeface="Antonio Light" pitchFamily="2" charset="77"/>
              </a:defRPr>
            </a:lvl4pPr>
            <a:lvl5pPr>
              <a:defRPr>
                <a:latin typeface="Antonio Light" pitchFamily="2" charset="77"/>
              </a:defRPr>
            </a:lvl5pPr>
          </a:lstStyle>
          <a:p>
            <a:pPr lvl="0"/>
            <a:r>
              <a:rPr lang="en-GB"/>
              <a:t>XX</a:t>
            </a:r>
            <a:endParaRPr lang="en-US"/>
          </a:p>
        </p:txBody>
      </p:sp>
      <p:sp>
        <p:nvSpPr>
          <p:cNvPr id="73" name="Text Placeholder 8">
            <a:extLst>
              <a:ext uri="{FF2B5EF4-FFF2-40B4-BE49-F238E27FC236}">
                <a16:creationId xmlns:a16="http://schemas.microsoft.com/office/drawing/2014/main" id="{A80DA8C3-5261-1B79-FCC6-489B3AA199C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64144" y="2767367"/>
            <a:ext cx="2635065" cy="646331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This is an example of a four-up of stats. Try not to use more than three lines describing your information.</a:t>
            </a:r>
            <a:endParaRPr lang="en-US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78FE9133-9804-BDDC-53DA-14A25AD5F4E2}"/>
              </a:ext>
            </a:extLst>
          </p:cNvPr>
          <p:cNvSpPr>
            <a:spLocks noChangeAspect="1"/>
          </p:cNvSpPr>
          <p:nvPr userDrawn="1"/>
        </p:nvSpPr>
        <p:spPr>
          <a:xfrm>
            <a:off x="8309408" y="2061131"/>
            <a:ext cx="964800" cy="964800"/>
          </a:xfrm>
          <a:prstGeom prst="ellipse">
            <a:avLst/>
          </a:prstGeom>
          <a:solidFill>
            <a:schemeClr val="bg1">
              <a:lumMod val="95000"/>
            </a:schemeClr>
          </a:solidFill>
          <a:ln w="349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Text Placeholder 25">
            <a:extLst>
              <a:ext uri="{FF2B5EF4-FFF2-40B4-BE49-F238E27FC236}">
                <a16:creationId xmlns:a16="http://schemas.microsoft.com/office/drawing/2014/main" id="{E6F4C87D-59C8-71A2-7E81-2A63975CFE0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56347" y="3785156"/>
            <a:ext cx="1425503" cy="707886"/>
          </a:xfrm>
        </p:spPr>
        <p:txBody>
          <a:bodyPr wrap="square">
            <a:spAutoFit/>
          </a:bodyPr>
          <a:lstStyle>
            <a:lvl1pPr>
              <a:defRPr sz="4000" b="1">
                <a:solidFill>
                  <a:schemeClr val="accent1"/>
                </a:solidFill>
                <a:latin typeface="Antonio" pitchFamily="2" charset="77"/>
              </a:defRPr>
            </a:lvl1pPr>
            <a:lvl2pPr>
              <a:defRPr>
                <a:latin typeface="Antonio Light" pitchFamily="2" charset="77"/>
              </a:defRPr>
            </a:lvl2pPr>
            <a:lvl3pPr>
              <a:defRPr>
                <a:latin typeface="Antonio Light" pitchFamily="2" charset="77"/>
              </a:defRPr>
            </a:lvl3pPr>
            <a:lvl4pPr>
              <a:defRPr>
                <a:latin typeface="Antonio Light" pitchFamily="2" charset="77"/>
              </a:defRPr>
            </a:lvl4pPr>
            <a:lvl5pPr>
              <a:defRPr>
                <a:latin typeface="Antonio Light" pitchFamily="2" charset="77"/>
              </a:defRPr>
            </a:lvl5pPr>
          </a:lstStyle>
          <a:p>
            <a:pPr lvl="0"/>
            <a:r>
              <a:rPr lang="en-GB"/>
              <a:t>XX</a:t>
            </a:r>
            <a:endParaRPr lang="en-US"/>
          </a:p>
        </p:txBody>
      </p:sp>
      <p:sp>
        <p:nvSpPr>
          <p:cNvPr id="77" name="Text Placeholder 8">
            <a:extLst>
              <a:ext uri="{FF2B5EF4-FFF2-40B4-BE49-F238E27FC236}">
                <a16:creationId xmlns:a16="http://schemas.microsoft.com/office/drawing/2014/main" id="{5E4B4A31-F35E-0055-B886-519416F0792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354119" y="4491392"/>
            <a:ext cx="2635065" cy="646331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This is an example of a four-up of stats. Try not to use more than three lines describing your information.</a:t>
            </a:r>
            <a:endParaRPr lang="en-US"/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552D39B3-231E-744B-6FC5-62E2BE58B36F}"/>
              </a:ext>
            </a:extLst>
          </p:cNvPr>
          <p:cNvSpPr>
            <a:spLocks noChangeAspect="1"/>
          </p:cNvSpPr>
          <p:nvPr userDrawn="1"/>
        </p:nvSpPr>
        <p:spPr>
          <a:xfrm>
            <a:off x="4299383" y="3785156"/>
            <a:ext cx="964800" cy="964800"/>
          </a:xfrm>
          <a:prstGeom prst="ellipse">
            <a:avLst/>
          </a:prstGeom>
          <a:solidFill>
            <a:schemeClr val="bg1">
              <a:lumMod val="95000"/>
            </a:schemeClr>
          </a:solidFill>
          <a:ln w="3492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Text Placeholder 25">
            <a:extLst>
              <a:ext uri="{FF2B5EF4-FFF2-40B4-BE49-F238E27FC236}">
                <a16:creationId xmlns:a16="http://schemas.microsoft.com/office/drawing/2014/main" id="{6A42D89F-A9F8-A430-5A05-35B15F98CD7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366372" y="3785156"/>
            <a:ext cx="1425503" cy="707886"/>
          </a:xfrm>
        </p:spPr>
        <p:txBody>
          <a:bodyPr wrap="square">
            <a:spAutoFit/>
          </a:bodyPr>
          <a:lstStyle>
            <a:lvl1pPr>
              <a:defRPr sz="4000" b="1">
                <a:solidFill>
                  <a:schemeClr val="accent1"/>
                </a:solidFill>
                <a:latin typeface="Antonio" pitchFamily="2" charset="77"/>
              </a:defRPr>
            </a:lvl1pPr>
            <a:lvl2pPr>
              <a:defRPr>
                <a:latin typeface="Antonio Light" pitchFamily="2" charset="77"/>
              </a:defRPr>
            </a:lvl2pPr>
            <a:lvl3pPr>
              <a:defRPr>
                <a:latin typeface="Antonio Light" pitchFamily="2" charset="77"/>
              </a:defRPr>
            </a:lvl3pPr>
            <a:lvl4pPr>
              <a:defRPr>
                <a:latin typeface="Antonio Light" pitchFamily="2" charset="77"/>
              </a:defRPr>
            </a:lvl4pPr>
            <a:lvl5pPr>
              <a:defRPr>
                <a:latin typeface="Antonio Light" pitchFamily="2" charset="77"/>
              </a:defRPr>
            </a:lvl5pPr>
          </a:lstStyle>
          <a:p>
            <a:pPr lvl="0"/>
            <a:r>
              <a:rPr lang="en-GB"/>
              <a:t>XX</a:t>
            </a:r>
            <a:endParaRPr lang="en-US"/>
          </a:p>
        </p:txBody>
      </p:sp>
      <p:sp>
        <p:nvSpPr>
          <p:cNvPr id="81" name="Text Placeholder 8">
            <a:extLst>
              <a:ext uri="{FF2B5EF4-FFF2-40B4-BE49-F238E27FC236}">
                <a16:creationId xmlns:a16="http://schemas.microsoft.com/office/drawing/2014/main" id="{E77346E6-9E33-81AF-E670-07602EAEBC9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364144" y="4491392"/>
            <a:ext cx="2635065" cy="646331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This is an example of a four-up of stats. Try not to use more than three lines describing your information.</a:t>
            </a:r>
            <a:endParaRPr lang="en-US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F5F22910-DAD0-63BE-349A-1086AEA83EF7}"/>
              </a:ext>
            </a:extLst>
          </p:cNvPr>
          <p:cNvSpPr>
            <a:spLocks noChangeAspect="1"/>
          </p:cNvSpPr>
          <p:nvPr userDrawn="1"/>
        </p:nvSpPr>
        <p:spPr>
          <a:xfrm>
            <a:off x="8309408" y="3785156"/>
            <a:ext cx="964800" cy="964800"/>
          </a:xfrm>
          <a:prstGeom prst="ellipse">
            <a:avLst/>
          </a:prstGeom>
          <a:solidFill>
            <a:schemeClr val="bg1">
              <a:lumMod val="95000"/>
            </a:schemeClr>
          </a:solidFill>
          <a:ln w="3492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7550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ta Gro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5B416510-3CC9-9C71-9F19-E35C893C161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00688" y="3467100"/>
            <a:ext cx="6551612" cy="3240088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101D608-749B-42C4-C159-90592512528F}"/>
              </a:ext>
            </a:extLst>
          </p:cNvPr>
          <p:cNvSpPr/>
          <p:nvPr userDrawn="1"/>
        </p:nvSpPr>
        <p:spPr>
          <a:xfrm>
            <a:off x="8812089" y="146154"/>
            <a:ext cx="3240000" cy="325286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1E6A3821-D008-8F9F-3D18-FEFF46A459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29479" y="1832161"/>
            <a:ext cx="2712504" cy="1169551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D0DE92-1EEF-9DE4-3DB6-D72076C3BE9E}"/>
              </a:ext>
            </a:extLst>
          </p:cNvPr>
          <p:cNvSpPr/>
          <p:nvPr userDrawn="1"/>
        </p:nvSpPr>
        <p:spPr>
          <a:xfrm>
            <a:off x="5501388" y="146154"/>
            <a:ext cx="3240000" cy="325286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8B7689E-6F3D-1286-BC68-FC86B6DDA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844411" y="987757"/>
            <a:ext cx="2712504" cy="1569660"/>
          </a:xfrm>
        </p:spPr>
        <p:txBody>
          <a:bodyPr wrap="square" anchor="ctr">
            <a:spAutoFit/>
          </a:bodyPr>
          <a:lstStyle>
            <a:lvl1pPr>
              <a:lnSpc>
                <a:spcPct val="100000"/>
              </a:lnSpc>
              <a:defRPr sz="24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A place to make a simple statement regarding this grouping.</a:t>
            </a:r>
            <a:endParaRPr lang="en-US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9AD3D011-425C-8729-E84E-74DEB38CD69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15188" y="4030353"/>
            <a:ext cx="2921000" cy="1323439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59EA06DC-3D27-1D72-9AA0-12CC2BE8A4E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15188" y="1511975"/>
            <a:ext cx="4206518" cy="2308324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360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 is a complex data slide with various information modules.</a:t>
            </a:r>
            <a:endParaRPr lang="en-US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B6C2400B-8A36-47E3-EBE3-489C8D67EE5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129478" y="567759"/>
            <a:ext cx="2712504" cy="923330"/>
          </a:xfrm>
        </p:spPr>
        <p:txBody>
          <a:bodyPr wrap="square" tIns="0" bIns="0" anchor="ctr">
            <a:spAutoFit/>
          </a:bodyPr>
          <a:lstStyle>
            <a:lvl1pPr>
              <a:lnSpc>
                <a:spcPct val="100000"/>
              </a:lnSpc>
              <a:defRPr sz="6000" b="1">
                <a:solidFill>
                  <a:schemeClr val="accent1"/>
                </a:solidFill>
                <a:latin typeface="Antonio" pitchFamily="2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XX</a:t>
            </a:r>
            <a:endParaRPr lang="en-US"/>
          </a:p>
        </p:txBody>
      </p:sp>
      <p:sp>
        <p:nvSpPr>
          <p:cNvPr id="21" name="Text Placeholder 8">
            <a:extLst>
              <a:ext uri="{FF2B5EF4-FFF2-40B4-BE49-F238E27FC236}">
                <a16:creationId xmlns:a16="http://schemas.microsoft.com/office/drawing/2014/main" id="{3D3F5FC2-7113-19E3-B854-E913B0CEDFC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29478" y="1525129"/>
            <a:ext cx="2712504" cy="184666"/>
          </a:xfrm>
        </p:spPr>
        <p:txBody>
          <a:bodyPr wrap="square" tIns="0" bIns="0" anchor="t">
            <a:spAutoFit/>
          </a:bodyPr>
          <a:lstStyle>
            <a:lvl1pPr>
              <a:lnSpc>
                <a:spcPct val="100000"/>
              </a:lnSpc>
              <a:defRPr sz="1200" b="1" spc="10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Statistic Units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232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pact Pill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0E479AB-3366-F594-2D37-AF7301FF3D7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650162" y="1576387"/>
            <a:ext cx="3703638" cy="3705225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Text Placeholder 8">
            <a:extLst>
              <a:ext uri="{FF2B5EF4-FFF2-40B4-BE49-F238E27FC236}">
                <a16:creationId xmlns:a16="http://schemas.microsoft.com/office/drawing/2014/main" id="{45705152-C77B-54EB-FE63-D7C486A6DDE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20428" y="2040371"/>
            <a:ext cx="6245390" cy="369332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800" b="1" spc="10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PRE HEADER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8B9DA-79A7-0DD2-6597-75A9006D3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0428" y="2409703"/>
            <a:ext cx="6250631" cy="757130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GB"/>
              <a:t>PILLAR NAME</a:t>
            </a:r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5A03B054-08AF-B264-E999-C1FC1A172FC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15188" y="3341301"/>
            <a:ext cx="6250630" cy="1569660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24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9028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pact Pillar Inf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8">
            <a:extLst>
              <a:ext uri="{FF2B5EF4-FFF2-40B4-BE49-F238E27FC236}">
                <a16:creationId xmlns:a16="http://schemas.microsoft.com/office/drawing/2014/main" id="{45705152-C77B-54EB-FE63-D7C486A6DDE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20429" y="1758620"/>
            <a:ext cx="5608080" cy="1323439"/>
          </a:xfrm>
        </p:spPr>
        <p:txBody>
          <a:bodyPr wrap="square" anchor="b">
            <a:spAutoFit/>
          </a:bodyPr>
          <a:lstStyle>
            <a:lvl1pPr>
              <a:lnSpc>
                <a:spcPct val="100000"/>
              </a:lnSpc>
              <a:defRPr sz="4000" b="0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Pillar Name Heading of a Few Words</a:t>
            </a:r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5A03B054-08AF-B264-E999-C1FC1A172FC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15188" y="3191506"/>
            <a:ext cx="5608080" cy="1569660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24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3" name="Round Same Side Corner Rectangle 10">
            <a:extLst>
              <a:ext uri="{FF2B5EF4-FFF2-40B4-BE49-F238E27FC236}">
                <a16:creationId xmlns:a16="http://schemas.microsoft.com/office/drawing/2014/main" id="{C2D50E9B-C0CF-D76F-2EE4-57E993FF372F}"/>
              </a:ext>
            </a:extLst>
          </p:cNvPr>
          <p:cNvSpPr/>
          <p:nvPr userDrawn="1"/>
        </p:nvSpPr>
        <p:spPr>
          <a:xfrm rot="16200000">
            <a:off x="8968882" y="-1035829"/>
            <a:ext cx="1509806" cy="4936436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FAD4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6B0D99F4-9B18-4090-4FA7-6B43BC1FF60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28990" y="901320"/>
            <a:ext cx="1066800" cy="1066800"/>
          </a:xfrm>
        </p:spPr>
        <p:txBody>
          <a:bodyPr anchor="ctr">
            <a:normAutofit/>
          </a:bodyPr>
          <a:lstStyle>
            <a:lvl1pPr algn="ctr">
              <a:defRPr sz="1200"/>
            </a:lvl1pPr>
          </a:lstStyle>
          <a:p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7070D2-CC94-3E6A-AFE6-8FC1879CD8A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203303" y="1106157"/>
            <a:ext cx="2521560" cy="652463"/>
          </a:xfrm>
        </p:spPr>
        <p:txBody>
          <a:bodyPr anchor="ctr">
            <a:noAutofit/>
          </a:bodyPr>
          <a:lstStyle>
            <a:lvl1pPr>
              <a:defRPr sz="2000" b="1">
                <a:solidFill>
                  <a:schemeClr val="accent1"/>
                </a:solidFill>
              </a:defRPr>
            </a:lvl1pPr>
            <a:lvl2pPr>
              <a:defRPr sz="2000" b="1">
                <a:solidFill>
                  <a:schemeClr val="accent1"/>
                </a:solidFill>
              </a:defRPr>
            </a:lvl2pPr>
            <a:lvl3pPr>
              <a:defRPr sz="2000" b="1">
                <a:solidFill>
                  <a:schemeClr val="accent1"/>
                </a:solidFill>
              </a:defRPr>
            </a:lvl3pPr>
            <a:lvl4pPr>
              <a:defRPr sz="2000" b="1">
                <a:solidFill>
                  <a:schemeClr val="accent1"/>
                </a:solidFill>
              </a:defRPr>
            </a:lvl4pPr>
            <a:lvl5pPr>
              <a:defRPr sz="2000" b="1"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PILLAR NAME</a:t>
            </a:r>
            <a:endParaRPr lang="en-US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9126EC39-55D2-E4BE-E577-227F07BBE4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5568" y="2615963"/>
            <a:ext cx="4617778" cy="2323713"/>
          </a:xfrm>
        </p:spPr>
        <p:txBody>
          <a:bodyPr wrap="square">
            <a:sp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</a:t>
            </a:r>
          </a:p>
          <a:p>
            <a:pPr lvl="0"/>
            <a:r>
              <a:rPr lang="en-GB"/>
              <a:t>With the full text of what you plan to say. </a:t>
            </a:r>
          </a:p>
          <a:p>
            <a:pPr lvl="0"/>
            <a:r>
              <a:rPr lang="en-GB"/>
              <a:t>Instead, stick to the main points </a:t>
            </a:r>
          </a:p>
          <a:p>
            <a:pPr lvl="0"/>
            <a:r>
              <a:rPr lang="en-GB"/>
              <a:t>And give any additional context verbally.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9407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D7FD2D1D-B1A6-16ED-291D-811F1267D12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63109" y="3708044"/>
            <a:ext cx="4008301" cy="1200329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7B7D92-A0DD-5992-1F29-AB792C164B2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63109" y="1881307"/>
            <a:ext cx="4008438" cy="1570037"/>
          </a:xfrm>
        </p:spPr>
        <p:txBody>
          <a:bodyPr>
            <a:no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  <a:lvl2pPr>
              <a:defRPr sz="3200">
                <a:solidFill>
                  <a:schemeClr val="accent1"/>
                </a:solidFill>
              </a:defRPr>
            </a:lvl2pPr>
            <a:lvl3pPr>
              <a:defRPr sz="3200">
                <a:solidFill>
                  <a:schemeClr val="accent1"/>
                </a:solidFill>
              </a:defRPr>
            </a:lvl3pPr>
            <a:lvl4pPr>
              <a:defRPr sz="3200">
                <a:solidFill>
                  <a:schemeClr val="accent1"/>
                </a:solidFill>
              </a:defRPr>
            </a:lvl4pPr>
            <a:lvl5pPr>
              <a:defRPr sz="3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Here’s an example of a chart slide using brand </a:t>
            </a:r>
            <a:r>
              <a:rPr lang="en-GB" err="1"/>
              <a:t>colors</a:t>
            </a:r>
            <a:endParaRPr lang="en-US"/>
          </a:p>
        </p:txBody>
      </p:sp>
      <p:sp>
        <p:nvSpPr>
          <p:cNvPr id="10" name="Chart Placeholder 9">
            <a:extLst>
              <a:ext uri="{FF2B5EF4-FFF2-40B4-BE49-F238E27FC236}">
                <a16:creationId xmlns:a16="http://schemas.microsoft.com/office/drawing/2014/main" id="{D4108CF0-1BBD-DCB1-1148-AED0FB23EBED}"/>
              </a:ext>
            </a:extLst>
          </p:cNvPr>
          <p:cNvSpPr>
            <a:spLocks noGrp="1"/>
          </p:cNvSpPr>
          <p:nvPr>
            <p:ph type="chart" sz="quarter" idx="12"/>
          </p:nvPr>
        </p:nvSpPr>
        <p:spPr>
          <a:xfrm>
            <a:off x="6096000" y="895344"/>
            <a:ext cx="5580000" cy="5112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6073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fo + Image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9B725364-C467-6990-B8C2-711FFEE2B4C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96651" y="889000"/>
            <a:ext cx="2460625" cy="4724400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AFE1988-6D68-518F-02DA-AAA9F5888FD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499225" y="889000"/>
            <a:ext cx="2460625" cy="2286000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7C242A66-AB8D-A8E8-2A07-AD4A7FA0898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99225" y="3327400"/>
            <a:ext cx="2460625" cy="2286000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7ECB2570-7B63-3D02-419E-B56764BEC05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15186" y="1804575"/>
            <a:ext cx="3966675" cy="1754326"/>
          </a:xfrm>
        </p:spPr>
        <p:txBody>
          <a:bodyPr wrap="square" anchor="b">
            <a:spAutoFit/>
          </a:bodyPr>
          <a:lstStyle>
            <a:lvl1pPr>
              <a:lnSpc>
                <a:spcPct val="100000"/>
              </a:lnSpc>
              <a:defRPr sz="3600" b="0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Here is an information plus imagery slide.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095C335-5D36-B7A2-A1D1-74D375352B7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15186" y="3833034"/>
            <a:ext cx="3966675" cy="1077218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Try not to fill up the slide with the full text of what you plan to say. Instead, stick to the main points and give any additional context verbally.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0947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ry (5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972F7A2-699D-D54A-2756-52EAB99B921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06463" y="3301081"/>
            <a:ext cx="2460625" cy="2282825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0F817EC2-C3AE-0B31-25FC-E3E36536DF3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09704" y="3301081"/>
            <a:ext cx="2460625" cy="2282825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CCC6A1E2-0B21-A785-2609-394BAD96714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08603" y="3301081"/>
            <a:ext cx="5055204" cy="2282825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967195E-5A5B-B6A9-6895-3A6A6CDFBD9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06463" y="889000"/>
            <a:ext cx="5062537" cy="2282825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4A2A1EFB-8307-FBED-E53E-A54BE322BC5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104937" y="889000"/>
            <a:ext cx="5062537" cy="2282825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7835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ry (4.1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A39CBE06-670B-527B-977F-01E92EEA02E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21804" y="889311"/>
            <a:ext cx="2443696" cy="4716151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055669EA-4E50-6698-8848-7BB13982FA0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519230" y="889311"/>
            <a:ext cx="2443696" cy="4716151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0CB6E560-F2F4-06EC-0B23-6B58750A28E0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105525" y="889103"/>
            <a:ext cx="5053013" cy="2282722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63C5CC53-3061-2843-8088-A0B09B706BC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05525" y="3327503"/>
            <a:ext cx="5053013" cy="2282722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73548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ry (4.2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4E96BBED-941F-843A-AC53-D66F29BF6B7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01700" y="874713"/>
            <a:ext cx="5062538" cy="2305050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08BA5F04-C9EF-48BA-D468-753949C8A6C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6552" y="874713"/>
            <a:ext cx="5062538" cy="2305050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4663B52E-B385-A1B3-1730-5BD3995B795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01700" y="3339617"/>
            <a:ext cx="5062538" cy="2305050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A74CEE9B-2B5F-38F7-8AF8-54DF13A65AF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552" y="3339617"/>
            <a:ext cx="5062538" cy="2305050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1632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s full splash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1E39DDB7-5312-B562-100E-0B5F6704C37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6096000" cy="3381375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908D2BCA-9EE9-06F3-FEB1-FFAA2E05F31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100996" y="0"/>
            <a:ext cx="6096000" cy="3381375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F531555E-DB3D-D575-58E3-34AF18C43AB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00996" y="3380836"/>
            <a:ext cx="6096000" cy="3478257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9E67668-24AE-A120-8FF8-951D816474B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46325" y="3381375"/>
            <a:ext cx="3744913" cy="3476625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881831A8-51F9-DB97-3516-2A134EA623B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3379788"/>
            <a:ext cx="2346325" cy="3478212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5C20ED-550E-E234-6CA5-EDA931187281}"/>
              </a:ext>
            </a:extLst>
          </p:cNvPr>
          <p:cNvSpPr/>
          <p:nvPr userDrawn="1"/>
        </p:nvSpPr>
        <p:spPr>
          <a:xfrm>
            <a:off x="0" y="0"/>
            <a:ext cx="12192000" cy="1195762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17000">
                <a:schemeClr val="tx1">
                  <a:alpha val="6297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E569140-DA98-53A4-7F20-7271BFA8C14F}"/>
              </a:ext>
            </a:extLst>
          </p:cNvPr>
          <p:cNvSpPr/>
          <p:nvPr userDrawn="1"/>
        </p:nvSpPr>
        <p:spPr>
          <a:xfrm rot="10800000">
            <a:off x="0" y="5565913"/>
            <a:ext cx="12192000" cy="1292086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48000">
                <a:schemeClr val="tx1">
                  <a:alpha val="4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385897-EB78-170E-DD3A-12AA2555D522}"/>
              </a:ext>
            </a:extLst>
          </p:cNvPr>
          <p:cNvSpPr txBox="1"/>
          <p:nvPr userDrawn="1"/>
        </p:nvSpPr>
        <p:spPr>
          <a:xfrm>
            <a:off x="11353800" y="6059912"/>
            <a:ext cx="38437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fld id="{4E99414B-7769-ED44-815D-09C8E46F1F15}" type="slidenum">
              <a:rPr lang="en-US" sz="1200" b="1" smtClean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‹#›</a:t>
            </a:fld>
            <a:endParaRPr lang="en-US" sz="1200" b="1">
              <a:solidFill>
                <a:schemeClr val="bg1"/>
              </a:solidFill>
              <a:latin typeface="Palanquin" panose="020B0004020203020204" pitchFamily="34" charset="77"/>
              <a:cs typeface="Palanquin" panose="020B000402020302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948595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s Overla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B98BDD72-BCE6-694A-1541-71430A2FEF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51075" y="962525"/>
            <a:ext cx="2520950" cy="2165686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47AD29A2-B41B-23B8-AEE3-D54B3DC03C8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056286" y="962525"/>
            <a:ext cx="2520950" cy="2165686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001F1C25-EC2E-4E50-D32D-0AC0C011608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856241" y="962525"/>
            <a:ext cx="2520950" cy="2165686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Picture Placeholder 5">
            <a:extLst>
              <a:ext uri="{FF2B5EF4-FFF2-40B4-BE49-F238E27FC236}">
                <a16:creationId xmlns:a16="http://schemas.microsoft.com/office/drawing/2014/main" id="{4B1B2172-1C5F-2CCB-9264-1E4994A3D42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52577" y="3380605"/>
            <a:ext cx="2520950" cy="2165686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AD87CB96-7D7C-640F-83CF-99621FA8034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46727" y="3380605"/>
            <a:ext cx="2520950" cy="2165686"/>
          </a:xfr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0A863160-5F35-E2CB-F75E-732CCF2819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251075" y="2489200"/>
            <a:ext cx="2520950" cy="549275"/>
          </a:xfrm>
          <a:solidFill>
            <a:schemeClr val="tx2">
              <a:alpha val="20000"/>
            </a:schemeClr>
          </a:solidFill>
        </p:spPr>
        <p:txBody>
          <a:bodyPr anchor="ctr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Placeholder Text</a:t>
            </a:r>
            <a:endParaRPr lang="en-US"/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D30D5293-4D06-48D7-31DF-2177EBF50E9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56286" y="2489200"/>
            <a:ext cx="2520950" cy="549275"/>
          </a:xfrm>
          <a:solidFill>
            <a:schemeClr val="tx2">
              <a:alpha val="20000"/>
            </a:schemeClr>
          </a:solidFill>
        </p:spPr>
        <p:txBody>
          <a:bodyPr anchor="ctr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Placeholder Text</a:t>
            </a:r>
            <a:endParaRPr lang="en-US"/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1BC23AF1-0612-3DAC-B7DC-CEBE5DD0BA0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856241" y="2489200"/>
            <a:ext cx="2520950" cy="549275"/>
          </a:xfrm>
          <a:solidFill>
            <a:schemeClr val="tx2">
              <a:alpha val="20000"/>
            </a:schemeClr>
          </a:solidFill>
        </p:spPr>
        <p:txBody>
          <a:bodyPr anchor="ctr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Placeholder Text</a:t>
            </a:r>
            <a:endParaRPr lang="en-US"/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F3708D5F-62A8-3C49-2D33-CA823FE60B1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52577" y="4908309"/>
            <a:ext cx="2520950" cy="549275"/>
          </a:xfrm>
          <a:solidFill>
            <a:schemeClr val="tx2">
              <a:alpha val="20000"/>
            </a:schemeClr>
          </a:solidFill>
        </p:spPr>
        <p:txBody>
          <a:bodyPr anchor="ctr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Placeholder Text</a:t>
            </a:r>
            <a:endParaRPr lang="en-US"/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F5CA2CB4-CC5D-CAD1-8337-EAAE55D7CB5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727" y="4908309"/>
            <a:ext cx="2520950" cy="549275"/>
          </a:xfrm>
          <a:solidFill>
            <a:schemeClr val="tx2">
              <a:alpha val="20000"/>
            </a:schemeClr>
          </a:solidFill>
        </p:spPr>
        <p:txBody>
          <a:bodyPr anchor="ctr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Placeholder Text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3791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erson Ca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136A59B-CD6A-5832-9534-9C75848CD5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100" y="1351688"/>
            <a:ext cx="3816000" cy="3816000"/>
          </a:xfrm>
          <a:prstGeom prst="ellipse">
            <a:avLst/>
          </a:prstGeo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pic>
        <p:nvPicPr>
          <p:cNvPr id="3" name="Picture 2" descr="A blue and black background&#10;&#10;Description automatically generated">
            <a:extLst>
              <a:ext uri="{FF2B5EF4-FFF2-40B4-BE49-F238E27FC236}">
                <a16:creationId xmlns:a16="http://schemas.microsoft.com/office/drawing/2014/main" id="{818B21A7-C285-F8F6-42D1-9445B845F17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0800000">
            <a:off x="7484011" y="0"/>
            <a:ext cx="4707987" cy="6858000"/>
          </a:xfrm>
          <a:prstGeom prst="rect">
            <a:avLst/>
          </a:prstGeom>
        </p:spPr>
      </p:pic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5FF8B8A3-EB42-F69A-FC2C-B304F84CE9F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644415" y="2791337"/>
            <a:ext cx="4707987" cy="707886"/>
          </a:xfrm>
        </p:spPr>
        <p:txBody>
          <a:bodyPr wrap="square" anchor="b">
            <a:spAutoFit/>
          </a:bodyPr>
          <a:lstStyle>
            <a:lvl1pPr>
              <a:lnSpc>
                <a:spcPct val="100000"/>
              </a:lnSpc>
              <a:defRPr sz="4000" b="1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First M. Last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427AAC4-1940-B8EF-6851-F69F579681F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44416" y="3474819"/>
            <a:ext cx="4288570" cy="523220"/>
          </a:xfrm>
        </p:spPr>
        <p:txBody>
          <a:bodyPr wrap="square" anchor="b">
            <a:spAutoFit/>
          </a:bodyPr>
          <a:lstStyle>
            <a:lvl1pPr>
              <a:lnSpc>
                <a:spcPct val="100000"/>
              </a:lnSpc>
              <a:defRPr sz="2800" b="0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Job Title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746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erson Ca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15FCE9F-1F70-C1D7-BA1C-530B9F355D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39087" y="4147430"/>
            <a:ext cx="3082747" cy="461665"/>
          </a:xfrm>
        </p:spPr>
        <p:txBody>
          <a:bodyPr wrap="square" anchor="b">
            <a:spAutoFit/>
          </a:bodyPr>
          <a:lstStyle>
            <a:lvl1pPr>
              <a:lnSpc>
                <a:spcPct val="100000"/>
              </a:lnSpc>
              <a:defRPr sz="2400" b="1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First M. Last</a:t>
            </a:r>
            <a:endParaRPr lang="en-US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1A53CAA2-6484-CDF8-708E-17E3923E6F6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39088" y="4570623"/>
            <a:ext cx="3082746" cy="338554"/>
          </a:xfrm>
        </p:spPr>
        <p:txBody>
          <a:bodyPr wrap="square" anchor="t">
            <a:spAutoFit/>
          </a:bodyPr>
          <a:lstStyle>
            <a:lvl1pPr>
              <a:lnSpc>
                <a:spcPct val="100000"/>
              </a:lnSpc>
              <a:defRPr sz="1600" b="0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Job Title</a:t>
            </a:r>
            <a:endParaRPr lang="en-US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57FF308E-56FD-C803-0A2E-13C5390F69E9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1039087" y="1569722"/>
            <a:ext cx="2318400" cy="2318400"/>
          </a:xfrm>
          <a:prstGeom prst="ellipse">
            <a:avLst/>
          </a:prstGeo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5A5FD236-75B7-1B9C-E4C8-80908E1452BD}"/>
              </a:ext>
            </a:extLst>
          </p:cNvPr>
          <p:cNvSpPr>
            <a:spLocks noGrp="1" noChangeAspect="1"/>
          </p:cNvSpPr>
          <p:nvPr>
            <p:ph type="pic" sz="quarter" idx="11"/>
          </p:nvPr>
        </p:nvSpPr>
        <p:spPr>
          <a:xfrm>
            <a:off x="4738890" y="1569722"/>
            <a:ext cx="2318400" cy="2318400"/>
          </a:xfrm>
          <a:prstGeom prst="ellipse">
            <a:avLst/>
          </a:prstGeo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800B0CA0-2DC1-F9FD-7033-6A96708BE6F9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8452761" y="1569722"/>
            <a:ext cx="2318400" cy="2318400"/>
          </a:xfrm>
          <a:prstGeom prst="ellipse">
            <a:avLst/>
          </a:prstGeom>
          <a:noFill/>
        </p:spPr>
        <p:txBody>
          <a:bodyPr anchor="ctr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9DDDF8EF-B090-BBC2-078F-F197B53CFA9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738890" y="4147430"/>
            <a:ext cx="3082747" cy="461665"/>
          </a:xfrm>
        </p:spPr>
        <p:txBody>
          <a:bodyPr wrap="square" anchor="b">
            <a:spAutoFit/>
          </a:bodyPr>
          <a:lstStyle>
            <a:lvl1pPr>
              <a:lnSpc>
                <a:spcPct val="100000"/>
              </a:lnSpc>
              <a:defRPr sz="2400" b="1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First M. Last</a:t>
            </a:r>
            <a:endParaRPr lang="en-US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3C9862F8-EF61-8135-EE91-4727DD99316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8891" y="4570623"/>
            <a:ext cx="3082746" cy="338554"/>
          </a:xfrm>
        </p:spPr>
        <p:txBody>
          <a:bodyPr wrap="square" anchor="t">
            <a:spAutoFit/>
          </a:bodyPr>
          <a:lstStyle>
            <a:lvl1pPr>
              <a:lnSpc>
                <a:spcPct val="100000"/>
              </a:lnSpc>
              <a:defRPr sz="1600" b="0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Job Title</a:t>
            </a:r>
            <a:endParaRPr lang="en-US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CA7D48E7-D2B0-0CB9-01F8-F8736186760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2761" y="4147430"/>
            <a:ext cx="3082747" cy="461665"/>
          </a:xfrm>
        </p:spPr>
        <p:txBody>
          <a:bodyPr wrap="square" anchor="b">
            <a:spAutoFit/>
          </a:bodyPr>
          <a:lstStyle>
            <a:lvl1pPr>
              <a:lnSpc>
                <a:spcPct val="100000"/>
              </a:lnSpc>
              <a:defRPr sz="2400" b="1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First M. Last</a:t>
            </a:r>
            <a:endParaRPr lang="en-US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8E72770D-A563-DA46-CAC8-A536B94FC1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2762" y="4570623"/>
            <a:ext cx="3082746" cy="338554"/>
          </a:xfrm>
        </p:spPr>
        <p:txBody>
          <a:bodyPr wrap="square" anchor="t">
            <a:spAutoFit/>
          </a:bodyPr>
          <a:lstStyle>
            <a:lvl1pPr>
              <a:lnSpc>
                <a:spcPct val="100000"/>
              </a:lnSpc>
              <a:defRPr sz="1600" b="0" spc="0" baseline="0">
                <a:solidFill>
                  <a:schemeClr val="accent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</a:lstStyle>
          <a:p>
            <a:pPr lvl="0"/>
            <a:r>
              <a:rPr lang="en-GB"/>
              <a:t>Job Title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756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l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41932A60-939B-D5B6-8D90-C94A4F1E7B5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337" y="2328678"/>
            <a:ext cx="4665146" cy="233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1424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F47924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267140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1/23/2026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10030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6858000"/>
                </a:moveTo>
                <a:lnTo>
                  <a:pt x="12192000" y="6858000"/>
                </a:lnTo>
                <a:lnTo>
                  <a:pt x="12192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44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457200" y="5967221"/>
            <a:ext cx="2104643" cy="549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909827" y="856488"/>
            <a:ext cx="2394203" cy="6248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5883402" y="0"/>
            <a:ext cx="6308597" cy="685799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88682" y="2236334"/>
            <a:ext cx="10214635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4804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Red"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0EB022C-19C0-0500-B9A9-B738E1383744}"/>
              </a:ext>
            </a:extLst>
          </p:cNvPr>
          <p:cNvSpPr txBox="1"/>
          <p:nvPr userDrawn="1"/>
        </p:nvSpPr>
        <p:spPr>
          <a:xfrm>
            <a:off x="7953042" y="6059912"/>
            <a:ext cx="37851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1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12</a:t>
            </a:r>
          </a:p>
        </p:txBody>
      </p:sp>
      <p:pic>
        <p:nvPicPr>
          <p:cNvPr id="37" name="Graphic 36">
            <a:extLst>
              <a:ext uri="{FF2B5EF4-FFF2-40B4-BE49-F238E27FC236}">
                <a16:creationId xmlns:a16="http://schemas.microsoft.com/office/drawing/2014/main" id="{4C87311E-8592-7E71-8635-4D5E1CA30C4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06966" y="0"/>
            <a:ext cx="6385034" cy="6858000"/>
          </a:xfrm>
          <a:prstGeom prst="rect">
            <a:avLst/>
          </a:prstGeom>
        </p:spPr>
      </p:pic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9BDED767-7FE7-7D45-3AF5-EEE54FF3536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40935" y="2"/>
            <a:ext cx="5249318" cy="6857999"/>
          </a:xfrm>
          <a:custGeom>
            <a:avLst/>
            <a:gdLst>
              <a:gd name="connsiteX0" fmla="*/ 0 w 5249318"/>
              <a:gd name="connsiteY0" fmla="*/ 0 h 6857999"/>
              <a:gd name="connsiteX1" fmla="*/ 3852793 w 5249318"/>
              <a:gd name="connsiteY1" fmla="*/ 0 h 6857999"/>
              <a:gd name="connsiteX2" fmla="*/ 5210217 w 5249318"/>
              <a:gd name="connsiteY2" fmla="*/ 2928333 h 6857999"/>
              <a:gd name="connsiteX3" fmla="*/ 5249318 w 5249318"/>
              <a:gd name="connsiteY3" fmla="*/ 2966970 h 6857999"/>
              <a:gd name="connsiteX4" fmla="*/ 5249318 w 5249318"/>
              <a:gd name="connsiteY4" fmla="*/ 6857999 h 6857999"/>
              <a:gd name="connsiteX5" fmla="*/ 4009248 w 5249318"/>
              <a:gd name="connsiteY5" fmla="*/ 6857999 h 6857999"/>
              <a:gd name="connsiteX6" fmla="*/ 3610327 w 5249318"/>
              <a:gd name="connsiteY6" fmla="*/ 6593163 h 6857999"/>
              <a:gd name="connsiteX7" fmla="*/ 2490864 w 5249318"/>
              <a:gd name="connsiteY7" fmla="*/ 5648995 h 6857999"/>
              <a:gd name="connsiteX8" fmla="*/ 662782 w 5249318"/>
              <a:gd name="connsiteY8" fmla="*/ 2935417 h 6857999"/>
              <a:gd name="connsiteX9" fmla="*/ 0 w 5249318"/>
              <a:gd name="connsiteY9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49318" h="6857999">
                <a:moveTo>
                  <a:pt x="0" y="0"/>
                </a:moveTo>
                <a:lnTo>
                  <a:pt x="3852793" y="0"/>
                </a:lnTo>
                <a:cubicBezTo>
                  <a:pt x="3942902" y="1106456"/>
                  <a:pt x="4416938" y="2134512"/>
                  <a:pt x="5210217" y="2928333"/>
                </a:cubicBezTo>
                <a:cubicBezTo>
                  <a:pt x="5223251" y="2941373"/>
                  <a:pt x="5236285" y="2954252"/>
                  <a:pt x="5249318" y="2966970"/>
                </a:cubicBezTo>
                <a:lnTo>
                  <a:pt x="5249318" y="6857999"/>
                </a:lnTo>
                <a:lnTo>
                  <a:pt x="4009248" y="6857999"/>
                </a:lnTo>
                <a:lnTo>
                  <a:pt x="3610327" y="6593163"/>
                </a:lnTo>
                <a:cubicBezTo>
                  <a:pt x="3213052" y="6312670"/>
                  <a:pt x="2839151" y="5997450"/>
                  <a:pt x="2490864" y="5648995"/>
                </a:cubicBezTo>
                <a:cubicBezTo>
                  <a:pt x="1707722" y="4865477"/>
                  <a:pt x="1092730" y="3952526"/>
                  <a:pt x="662782" y="2935417"/>
                </a:cubicBezTo>
                <a:cubicBezTo>
                  <a:pt x="267430" y="2000572"/>
                  <a:pt x="45054" y="1014855"/>
                  <a:pt x="0" y="0"/>
                </a:cubicBez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Text Placeholder 46">
            <a:extLst>
              <a:ext uri="{FF2B5EF4-FFF2-40B4-BE49-F238E27FC236}">
                <a16:creationId xmlns:a16="http://schemas.microsoft.com/office/drawing/2014/main" id="{32575622-C4C0-0FB9-F917-0DA77638584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5984" y="3052217"/>
            <a:ext cx="760413" cy="758825"/>
          </a:xfrm>
          <a:prstGeom prst="rect">
            <a:avLst/>
          </a:prstGeom>
          <a:ln>
            <a:noFill/>
          </a:ln>
        </p:spPr>
        <p:txBody>
          <a:bodyPr anchor="ctr">
            <a:noAutofit/>
          </a:bodyPr>
          <a:lstStyle>
            <a:lvl1pPr algn="ctr">
              <a:defRPr sz="3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#</a:t>
            </a:r>
            <a:endParaRPr lang="en-US"/>
          </a:p>
        </p:txBody>
      </p:sp>
      <p:sp>
        <p:nvSpPr>
          <p:cNvPr id="6" name="Title 21">
            <a:extLst>
              <a:ext uri="{FF2B5EF4-FFF2-40B4-BE49-F238E27FC236}">
                <a16:creationId xmlns:a16="http://schemas.microsoft.com/office/drawing/2014/main" id="{1268BFDE-69AA-818B-FD5D-8A8BD6CD5D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3232" y="3023923"/>
            <a:ext cx="4570364" cy="840230"/>
          </a:xfrm>
        </p:spPr>
        <p:txBody>
          <a:bodyPr anchor="t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SECTION TITLE</a:t>
            </a:r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FAEDE12-E44D-25E8-359B-C606144AB383}"/>
              </a:ext>
            </a:extLst>
          </p:cNvPr>
          <p:cNvSpPr/>
          <p:nvPr userDrawn="1"/>
        </p:nvSpPr>
        <p:spPr>
          <a:xfrm>
            <a:off x="392624" y="3020472"/>
            <a:ext cx="847132" cy="847132"/>
          </a:xfrm>
          <a:prstGeom prst="ellipse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3551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bsection Divider Red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733D38EF-84B2-1F3C-FFAA-45E511651097}"/>
              </a:ext>
            </a:extLst>
          </p:cNvPr>
          <p:cNvSpPr/>
          <p:nvPr userDrawn="1"/>
        </p:nvSpPr>
        <p:spPr>
          <a:xfrm>
            <a:off x="429438" y="2803613"/>
            <a:ext cx="361432" cy="361432"/>
          </a:xfrm>
          <a:prstGeom prst="ellipse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ext Placeholder 46">
            <a:extLst>
              <a:ext uri="{FF2B5EF4-FFF2-40B4-BE49-F238E27FC236}">
                <a16:creationId xmlns:a16="http://schemas.microsoft.com/office/drawing/2014/main" id="{1AEAA076-B5C8-548D-D435-9181E19BDDEE}"/>
              </a:ext>
            </a:extLst>
          </p:cNvPr>
          <p:cNvSpPr>
            <a:spLocks noGrp="1" noChangeAspect="1"/>
          </p:cNvSpPr>
          <p:nvPr>
            <p:ph type="body" sz="quarter" idx="12" hasCustomPrompt="1"/>
          </p:nvPr>
        </p:nvSpPr>
        <p:spPr>
          <a:xfrm>
            <a:off x="430154" y="2799364"/>
            <a:ext cx="360000" cy="357901"/>
          </a:xfrm>
          <a:prstGeom prst="rect">
            <a:avLst/>
          </a:prstGeom>
          <a:ln>
            <a:noFill/>
          </a:ln>
        </p:spPr>
        <p:txBody>
          <a:bodyPr anchor="ctr">
            <a:noAutofit/>
          </a:bodyPr>
          <a:lstStyle>
            <a:lvl1pPr algn="ctr"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#</a:t>
            </a:r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7F1E3C7-FD4E-63A7-B1E2-B10CE21CB80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0"/>
            <a:ext cx="6096000" cy="6858000"/>
          </a:xfr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2EAFCD0D-8F7A-EC89-20B0-2FC96C5981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438" y="3229963"/>
            <a:ext cx="5320677" cy="701731"/>
          </a:xfrm>
        </p:spPr>
        <p:txBody>
          <a:bodyPr anchor="t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GB"/>
              <a:t>SUBSECTION TITLE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79F981-E2B7-3B67-C783-3FB5AD3570BA}"/>
              </a:ext>
            </a:extLst>
          </p:cNvPr>
          <p:cNvSpPr txBox="1"/>
          <p:nvPr userDrawn="1"/>
        </p:nvSpPr>
        <p:spPr>
          <a:xfrm>
            <a:off x="11353800" y="6059912"/>
            <a:ext cx="38437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fld id="{4E99414B-7769-ED44-815D-09C8E46F1F15}" type="slidenum">
              <a:rPr lang="en-US" sz="1200" b="1" smtClean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‹#›</a:t>
            </a:fld>
            <a:endParaRPr lang="en-US" sz="1200" b="1">
              <a:solidFill>
                <a:schemeClr val="bg1"/>
              </a:solidFill>
              <a:latin typeface="Palanquin" panose="020B0004020203020204" pitchFamily="34" charset="77"/>
              <a:cs typeface="Palanquin" panose="020B0004020203020204" pitchFamily="34" charset="77"/>
            </a:endParaRP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ADBF803-B184-7AFE-13FE-47E74610561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8261" y="2785892"/>
            <a:ext cx="4891854" cy="396875"/>
          </a:xfrm>
        </p:spPr>
        <p:txBody>
          <a:bodyPr anchor="b">
            <a:noAutofit/>
          </a:bodyPr>
          <a:lstStyle>
            <a:lvl1pPr>
              <a:defRPr sz="2000" b="1" i="0">
                <a:solidFill>
                  <a:schemeClr val="bg1"/>
                </a:solidFill>
                <a:latin typeface="Antonio" pitchFamily="2" charset="77"/>
              </a:defRPr>
            </a:lvl1pPr>
            <a:lvl2pPr>
              <a:defRPr sz="2000" b="1" i="0">
                <a:solidFill>
                  <a:schemeClr val="bg1"/>
                </a:solidFill>
                <a:latin typeface="Antonio" pitchFamily="2" charset="77"/>
              </a:defRPr>
            </a:lvl2pPr>
            <a:lvl3pPr>
              <a:defRPr sz="2000" b="1" i="0">
                <a:solidFill>
                  <a:schemeClr val="bg1"/>
                </a:solidFill>
                <a:latin typeface="Antonio" pitchFamily="2" charset="77"/>
              </a:defRPr>
            </a:lvl3pPr>
            <a:lvl4pPr>
              <a:defRPr sz="2000" b="1" i="0">
                <a:solidFill>
                  <a:schemeClr val="bg1"/>
                </a:solidFill>
                <a:latin typeface="Antonio" pitchFamily="2" charset="77"/>
              </a:defRPr>
            </a:lvl4pPr>
            <a:lvl5pPr>
              <a:defRPr sz="2000" b="1" i="0">
                <a:solidFill>
                  <a:schemeClr val="bg1"/>
                </a:solidFill>
                <a:latin typeface="Antonio" pitchFamily="2" charset="77"/>
              </a:defRPr>
            </a:lvl5pPr>
          </a:lstStyle>
          <a:p>
            <a:pPr lvl="0"/>
            <a:r>
              <a:rPr lang="en-GB"/>
              <a:t>SECTION TITLE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22590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0EB022C-19C0-0500-B9A9-B738E1383744}"/>
              </a:ext>
            </a:extLst>
          </p:cNvPr>
          <p:cNvSpPr txBox="1"/>
          <p:nvPr userDrawn="1"/>
        </p:nvSpPr>
        <p:spPr>
          <a:xfrm>
            <a:off x="7953042" y="6059912"/>
            <a:ext cx="37851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1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12</a:t>
            </a:r>
          </a:p>
        </p:txBody>
      </p:sp>
      <p:pic>
        <p:nvPicPr>
          <p:cNvPr id="37" name="Graphic 36">
            <a:extLst>
              <a:ext uri="{FF2B5EF4-FFF2-40B4-BE49-F238E27FC236}">
                <a16:creationId xmlns:a16="http://schemas.microsoft.com/office/drawing/2014/main" id="{4C87311E-8592-7E71-8635-4D5E1CA30C4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06966" y="0"/>
            <a:ext cx="6385034" cy="6858000"/>
          </a:xfrm>
          <a:prstGeom prst="rect">
            <a:avLst/>
          </a:prstGeom>
        </p:spPr>
      </p:pic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9BDED767-7FE7-7D45-3AF5-EEE54FF3536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940935" y="2"/>
            <a:ext cx="5249318" cy="6857999"/>
          </a:xfrm>
          <a:custGeom>
            <a:avLst/>
            <a:gdLst>
              <a:gd name="connsiteX0" fmla="*/ 0 w 5249318"/>
              <a:gd name="connsiteY0" fmla="*/ 0 h 6857999"/>
              <a:gd name="connsiteX1" fmla="*/ 3852793 w 5249318"/>
              <a:gd name="connsiteY1" fmla="*/ 0 h 6857999"/>
              <a:gd name="connsiteX2" fmla="*/ 5210217 w 5249318"/>
              <a:gd name="connsiteY2" fmla="*/ 2928333 h 6857999"/>
              <a:gd name="connsiteX3" fmla="*/ 5249318 w 5249318"/>
              <a:gd name="connsiteY3" fmla="*/ 2966970 h 6857999"/>
              <a:gd name="connsiteX4" fmla="*/ 5249318 w 5249318"/>
              <a:gd name="connsiteY4" fmla="*/ 6857999 h 6857999"/>
              <a:gd name="connsiteX5" fmla="*/ 4009248 w 5249318"/>
              <a:gd name="connsiteY5" fmla="*/ 6857999 h 6857999"/>
              <a:gd name="connsiteX6" fmla="*/ 3610327 w 5249318"/>
              <a:gd name="connsiteY6" fmla="*/ 6593163 h 6857999"/>
              <a:gd name="connsiteX7" fmla="*/ 2490864 w 5249318"/>
              <a:gd name="connsiteY7" fmla="*/ 5648995 h 6857999"/>
              <a:gd name="connsiteX8" fmla="*/ 662782 w 5249318"/>
              <a:gd name="connsiteY8" fmla="*/ 2935417 h 6857999"/>
              <a:gd name="connsiteX9" fmla="*/ 0 w 5249318"/>
              <a:gd name="connsiteY9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49318" h="6857999">
                <a:moveTo>
                  <a:pt x="0" y="0"/>
                </a:moveTo>
                <a:lnTo>
                  <a:pt x="3852793" y="0"/>
                </a:lnTo>
                <a:cubicBezTo>
                  <a:pt x="3942902" y="1106456"/>
                  <a:pt x="4416938" y="2134512"/>
                  <a:pt x="5210217" y="2928333"/>
                </a:cubicBezTo>
                <a:cubicBezTo>
                  <a:pt x="5223251" y="2941373"/>
                  <a:pt x="5236285" y="2954252"/>
                  <a:pt x="5249318" y="2966970"/>
                </a:cubicBezTo>
                <a:lnTo>
                  <a:pt x="5249318" y="6857999"/>
                </a:lnTo>
                <a:lnTo>
                  <a:pt x="4009248" y="6857999"/>
                </a:lnTo>
                <a:lnTo>
                  <a:pt x="3610327" y="6593163"/>
                </a:lnTo>
                <a:cubicBezTo>
                  <a:pt x="3213052" y="6312670"/>
                  <a:pt x="2839151" y="5997450"/>
                  <a:pt x="2490864" y="5648995"/>
                </a:cubicBezTo>
                <a:cubicBezTo>
                  <a:pt x="1707722" y="4865477"/>
                  <a:pt x="1092730" y="3952526"/>
                  <a:pt x="662782" y="2935417"/>
                </a:cubicBezTo>
                <a:cubicBezTo>
                  <a:pt x="267430" y="2000572"/>
                  <a:pt x="45054" y="1014855"/>
                  <a:pt x="0" y="0"/>
                </a:cubicBez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Text Placeholder 46">
            <a:extLst>
              <a:ext uri="{FF2B5EF4-FFF2-40B4-BE49-F238E27FC236}">
                <a16:creationId xmlns:a16="http://schemas.microsoft.com/office/drawing/2014/main" id="{B4A86C37-A49B-A4F0-38A9-0990A69048F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5984" y="3052217"/>
            <a:ext cx="760413" cy="758825"/>
          </a:xfrm>
          <a:prstGeom prst="rect">
            <a:avLst/>
          </a:prstGeom>
          <a:ln>
            <a:noFill/>
          </a:ln>
        </p:spPr>
        <p:txBody>
          <a:bodyPr anchor="ctr">
            <a:noAutofit/>
          </a:bodyPr>
          <a:lstStyle>
            <a:lvl1pPr algn="ctr">
              <a:defRPr sz="3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#</a:t>
            </a:r>
            <a:endParaRPr lang="en-US"/>
          </a:p>
        </p:txBody>
      </p:sp>
      <p:sp>
        <p:nvSpPr>
          <p:cNvPr id="6" name="Title 21">
            <a:extLst>
              <a:ext uri="{FF2B5EF4-FFF2-40B4-BE49-F238E27FC236}">
                <a16:creationId xmlns:a16="http://schemas.microsoft.com/office/drawing/2014/main" id="{94FAEA10-D7F2-D635-33AC-6D311B73DF7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3232" y="3023923"/>
            <a:ext cx="4570364" cy="840230"/>
          </a:xfrm>
        </p:spPr>
        <p:txBody>
          <a:bodyPr anchor="t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SECTION TITLE</a:t>
            </a:r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CC938B1-EC49-4DC9-7927-1F26EFE2918C}"/>
              </a:ext>
            </a:extLst>
          </p:cNvPr>
          <p:cNvSpPr/>
          <p:nvPr userDrawn="1"/>
        </p:nvSpPr>
        <p:spPr>
          <a:xfrm>
            <a:off x="392624" y="3020472"/>
            <a:ext cx="847132" cy="847132"/>
          </a:xfrm>
          <a:prstGeom prst="ellipse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15152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bsection Divider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7F1E3C7-FD4E-63A7-B1E2-B10CE21CB80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0"/>
            <a:ext cx="6096000" cy="6858000"/>
          </a:xfr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2EAFCD0D-8F7A-EC89-20B0-2FC96C5981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438" y="3229963"/>
            <a:ext cx="5320677" cy="701731"/>
          </a:xfrm>
        </p:spPr>
        <p:txBody>
          <a:bodyPr anchor="t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GB"/>
              <a:t>SUBSECTION TITLE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79F981-E2B7-3B67-C783-3FB5AD3570BA}"/>
              </a:ext>
            </a:extLst>
          </p:cNvPr>
          <p:cNvSpPr txBox="1"/>
          <p:nvPr userDrawn="1"/>
        </p:nvSpPr>
        <p:spPr>
          <a:xfrm>
            <a:off x="11353800" y="6059912"/>
            <a:ext cx="38437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fld id="{4E99414B-7769-ED44-815D-09C8E46F1F15}" type="slidenum">
              <a:rPr lang="en-US" sz="1200" b="1" smtClean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‹#›</a:t>
            </a:fld>
            <a:endParaRPr lang="en-US" sz="1200" b="1">
              <a:solidFill>
                <a:schemeClr val="bg1"/>
              </a:solidFill>
              <a:latin typeface="Palanquin" panose="020B0004020203020204" pitchFamily="34" charset="77"/>
              <a:cs typeface="Palanquin" panose="020B0004020203020204" pitchFamily="34" charset="77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273765C-1AFC-762A-A21E-CBA0B415A912}"/>
              </a:ext>
            </a:extLst>
          </p:cNvPr>
          <p:cNvSpPr/>
          <p:nvPr userDrawn="1"/>
        </p:nvSpPr>
        <p:spPr>
          <a:xfrm>
            <a:off x="429438" y="2803613"/>
            <a:ext cx="361432" cy="361432"/>
          </a:xfrm>
          <a:prstGeom prst="ellipse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 Placeholder 46">
            <a:extLst>
              <a:ext uri="{FF2B5EF4-FFF2-40B4-BE49-F238E27FC236}">
                <a16:creationId xmlns:a16="http://schemas.microsoft.com/office/drawing/2014/main" id="{82839FDC-DE61-39E8-664B-FD01C82DAA4B}"/>
              </a:ext>
            </a:extLst>
          </p:cNvPr>
          <p:cNvSpPr>
            <a:spLocks noGrp="1" noChangeAspect="1"/>
          </p:cNvSpPr>
          <p:nvPr>
            <p:ph type="body" sz="quarter" idx="12" hasCustomPrompt="1"/>
          </p:nvPr>
        </p:nvSpPr>
        <p:spPr>
          <a:xfrm>
            <a:off x="430154" y="2799364"/>
            <a:ext cx="360000" cy="357901"/>
          </a:xfrm>
          <a:prstGeom prst="rect">
            <a:avLst/>
          </a:prstGeom>
          <a:ln>
            <a:noFill/>
          </a:ln>
        </p:spPr>
        <p:txBody>
          <a:bodyPr anchor="ctr">
            <a:noAutofit/>
          </a:bodyPr>
          <a:lstStyle>
            <a:lvl1pPr algn="ctr"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#</a:t>
            </a:r>
            <a:endParaRPr lang="en-US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FCB57F0-EB1F-08CF-C961-76111240BF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8261" y="2785892"/>
            <a:ext cx="4891854" cy="396875"/>
          </a:xfrm>
        </p:spPr>
        <p:txBody>
          <a:bodyPr anchor="b">
            <a:noAutofit/>
          </a:bodyPr>
          <a:lstStyle>
            <a:lvl1pPr>
              <a:defRPr sz="2000" b="1" i="0">
                <a:solidFill>
                  <a:schemeClr val="bg1"/>
                </a:solidFill>
                <a:latin typeface="Antonio" pitchFamily="2" charset="77"/>
              </a:defRPr>
            </a:lvl1pPr>
            <a:lvl2pPr>
              <a:defRPr sz="2000" b="1" i="0">
                <a:solidFill>
                  <a:schemeClr val="bg1"/>
                </a:solidFill>
                <a:latin typeface="Antonio" pitchFamily="2" charset="77"/>
              </a:defRPr>
            </a:lvl2pPr>
            <a:lvl3pPr>
              <a:defRPr sz="2000" b="1" i="0">
                <a:solidFill>
                  <a:schemeClr val="bg1"/>
                </a:solidFill>
                <a:latin typeface="Antonio" pitchFamily="2" charset="77"/>
              </a:defRPr>
            </a:lvl3pPr>
            <a:lvl4pPr>
              <a:defRPr sz="2000" b="1" i="0">
                <a:solidFill>
                  <a:schemeClr val="bg1"/>
                </a:solidFill>
                <a:latin typeface="Antonio" pitchFamily="2" charset="77"/>
              </a:defRPr>
            </a:lvl4pPr>
            <a:lvl5pPr>
              <a:defRPr sz="2000" b="1" i="0">
                <a:solidFill>
                  <a:schemeClr val="bg1"/>
                </a:solidFill>
                <a:latin typeface="Antonio" pitchFamily="2" charset="77"/>
              </a:defRPr>
            </a:lvl5pPr>
          </a:lstStyle>
          <a:p>
            <a:pPr lvl="0"/>
            <a:r>
              <a:rPr lang="en-GB"/>
              <a:t>SECTION TITLE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1557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">
    <p:bg>
      <p:bgPr>
        <a:solidFill>
          <a:srgbClr val="2129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blue and yellow circles&#10;&#10;Description automatically generated">
            <a:extLst>
              <a:ext uri="{FF2B5EF4-FFF2-40B4-BE49-F238E27FC236}">
                <a16:creationId xmlns:a16="http://schemas.microsoft.com/office/drawing/2014/main" id="{5A1E1206-F12C-E455-4749-FB680F44AC7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04491" y="0"/>
            <a:ext cx="8387509" cy="6858000"/>
          </a:xfrm>
          <a:prstGeom prst="rect">
            <a:avLst/>
          </a:prstGeom>
        </p:spPr>
      </p:pic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06EE7E0D-4C3D-3C19-C0C6-6252FD84328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4497" y="2462434"/>
            <a:ext cx="2666620" cy="461665"/>
          </a:xfrm>
        </p:spPr>
        <p:txBody>
          <a:bodyPr wrap="square" anchor="b">
            <a:spAutoFit/>
          </a:bodyPr>
          <a:lstStyle>
            <a:lvl1pPr>
              <a:defRPr sz="2400" b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  <a:lvl2pPr>
              <a:defRPr sz="3600">
                <a:solidFill>
                  <a:schemeClr val="tx2"/>
                </a:solidFill>
              </a:defRPr>
            </a:lvl2pPr>
            <a:lvl3pPr>
              <a:defRPr sz="3600">
                <a:solidFill>
                  <a:schemeClr val="tx2"/>
                </a:solidFill>
              </a:defRPr>
            </a:lvl3pPr>
            <a:lvl4pPr>
              <a:defRPr sz="3600">
                <a:solidFill>
                  <a:schemeClr val="tx2"/>
                </a:solidFill>
              </a:defRPr>
            </a:lvl4pPr>
            <a:lvl5pPr>
              <a:defRPr sz="3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Small Title</a:t>
            </a:r>
            <a:endParaRPr lang="en-US"/>
          </a:p>
        </p:txBody>
      </p:sp>
      <p:sp>
        <p:nvSpPr>
          <p:cNvPr id="6" name="Text Placeholder 13">
            <a:extLst>
              <a:ext uri="{FF2B5EF4-FFF2-40B4-BE49-F238E27FC236}">
                <a16:creationId xmlns:a16="http://schemas.microsoft.com/office/drawing/2014/main" id="{5FEE27CE-D3EF-ECB9-BF4F-1BC437835BA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84497" y="3001042"/>
            <a:ext cx="2666620" cy="1200329"/>
          </a:xfrm>
        </p:spPr>
        <p:txBody>
          <a:bodyPr wrap="square" anchor="t">
            <a:spAutoFit/>
          </a:bodyPr>
          <a:lstStyle>
            <a:lvl1pPr>
              <a:defRPr sz="1800" b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  <a:lvl2pPr>
              <a:defRPr sz="3600">
                <a:solidFill>
                  <a:schemeClr val="tx2"/>
                </a:solidFill>
              </a:defRPr>
            </a:lvl2pPr>
            <a:lvl3pPr>
              <a:defRPr sz="3600">
                <a:solidFill>
                  <a:schemeClr val="tx2"/>
                </a:solidFill>
              </a:defRPr>
            </a:lvl3pPr>
            <a:lvl4pPr>
              <a:defRPr sz="3600">
                <a:solidFill>
                  <a:schemeClr val="tx2"/>
                </a:solidFill>
              </a:defRPr>
            </a:lvl4pPr>
            <a:lvl5pPr>
              <a:defRPr sz="3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Lorem ipsum </a:t>
            </a:r>
            <a:r>
              <a:rPr lang="en-GB" err="1"/>
              <a:t>odor</a:t>
            </a:r>
            <a:r>
              <a:rPr lang="en-GB"/>
              <a:t>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consectetuer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Ut </a:t>
            </a:r>
            <a:r>
              <a:rPr lang="en-GB" err="1"/>
              <a:t>egestas</a:t>
            </a:r>
            <a:r>
              <a:rPr lang="en-GB"/>
              <a:t> </a:t>
            </a:r>
            <a:r>
              <a:rPr lang="en-GB" err="1"/>
              <a:t>hendrerit</a:t>
            </a:r>
            <a:r>
              <a:rPr lang="en-GB"/>
              <a:t> </a:t>
            </a:r>
            <a:r>
              <a:rPr lang="en-GB" err="1"/>
              <a:t>suscipit</a:t>
            </a:r>
            <a:r>
              <a:rPr lang="en-GB"/>
              <a:t> </a:t>
            </a:r>
            <a:r>
              <a:rPr lang="en-GB" err="1"/>
              <a:t>pellentesque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EAED86-66BF-348F-D371-5465526DFE62}"/>
              </a:ext>
            </a:extLst>
          </p:cNvPr>
          <p:cNvSpPr txBox="1"/>
          <p:nvPr userDrawn="1"/>
        </p:nvSpPr>
        <p:spPr>
          <a:xfrm>
            <a:off x="11353800" y="6059912"/>
            <a:ext cx="38437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fld id="{4E99414B-7769-ED44-815D-09C8E46F1F15}" type="slidenum">
              <a:rPr lang="en-US" sz="1200" b="1" smtClean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‹#›</a:t>
            </a:fld>
            <a:endParaRPr lang="en-US" sz="1200" b="1">
              <a:solidFill>
                <a:schemeClr val="bg1"/>
              </a:solidFill>
              <a:latin typeface="Palanquin" panose="020B0004020203020204" pitchFamily="34" charset="77"/>
              <a:cs typeface="Palanquin" panose="020B0004020203020204" pitchFamily="34" charset="77"/>
            </a:endParaRPr>
          </a:p>
        </p:txBody>
      </p:sp>
      <p:sp>
        <p:nvSpPr>
          <p:cNvPr id="8" name="Media Placeholder 8">
            <a:extLst>
              <a:ext uri="{FF2B5EF4-FFF2-40B4-BE49-F238E27FC236}">
                <a16:creationId xmlns:a16="http://schemas.microsoft.com/office/drawing/2014/main" id="{8F05CF28-7315-59CE-E54E-CD45A21D77E7}"/>
              </a:ext>
            </a:extLst>
          </p:cNvPr>
          <p:cNvSpPr>
            <a:spLocks noGrp="1"/>
          </p:cNvSpPr>
          <p:nvPr>
            <p:ph type="media" sz="quarter" idx="15" hasCustomPrompt="1"/>
          </p:nvPr>
        </p:nvSpPr>
        <p:spPr>
          <a:xfrm>
            <a:off x="4833258" y="1742056"/>
            <a:ext cx="5976600" cy="3373887"/>
          </a:xfrm>
          <a:prstGeom prst="roundRect">
            <a:avLst>
              <a:gd name="adj" fmla="val 2242"/>
            </a:avLst>
          </a:prstGeom>
          <a:solidFill>
            <a:schemeClr val="tx1"/>
          </a:solidFill>
        </p:spPr>
        <p:txBody>
          <a:bodyPr/>
          <a:lstStyle/>
          <a:p>
            <a:r>
              <a:rPr lang="en-US"/>
              <a:t>Click icon to insert video file or click shape and select insert &gt; video &gt; online film if sharing URL</a:t>
            </a:r>
          </a:p>
        </p:txBody>
      </p:sp>
    </p:spTree>
    <p:extLst>
      <p:ext uri="{BB962C8B-B14F-4D97-AF65-F5344CB8AC3E}">
        <p14:creationId xmlns:p14="http://schemas.microsoft.com/office/powerpoint/2010/main" val="229305867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llout Blue">
    <p:bg>
      <p:bgPr>
        <a:solidFill>
          <a:srgbClr val="2129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DB1370-6267-6205-AAF9-765CFE4F3E0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12"/>
          <a:stretch/>
        </p:blipFill>
        <p:spPr>
          <a:xfrm>
            <a:off x="5999967" y="0"/>
            <a:ext cx="6192034" cy="6858000"/>
          </a:xfrm>
          <a:prstGeom prst="rect">
            <a:avLst/>
          </a:prstGeom>
        </p:spPr>
      </p:pic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06EE7E0D-4C3D-3C19-C0C6-6252FD84328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57539" y="2070893"/>
            <a:ext cx="5121275" cy="2513013"/>
          </a:xfrm>
        </p:spPr>
        <p:txBody>
          <a:bodyPr anchor="ctr">
            <a:noAutofit/>
          </a:bodyPr>
          <a:lstStyle>
            <a:lvl1pPr>
              <a:defRPr sz="360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defRPr>
            </a:lvl1pPr>
            <a:lvl2pPr>
              <a:defRPr sz="3600">
                <a:solidFill>
                  <a:schemeClr val="tx2"/>
                </a:solidFill>
              </a:defRPr>
            </a:lvl2pPr>
            <a:lvl3pPr>
              <a:defRPr sz="3600">
                <a:solidFill>
                  <a:schemeClr val="tx2"/>
                </a:solidFill>
              </a:defRPr>
            </a:lvl3pPr>
            <a:lvl4pPr>
              <a:defRPr sz="3600">
                <a:solidFill>
                  <a:schemeClr val="tx2"/>
                </a:solidFill>
              </a:defRPr>
            </a:lvl4pPr>
            <a:lvl5pPr>
              <a:defRPr sz="3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This is a slide for featuring a piece of content like a statistic, photo or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EAED86-66BF-348F-D371-5465526DFE62}"/>
              </a:ext>
            </a:extLst>
          </p:cNvPr>
          <p:cNvSpPr txBox="1"/>
          <p:nvPr userDrawn="1"/>
        </p:nvSpPr>
        <p:spPr>
          <a:xfrm>
            <a:off x="11353800" y="6059912"/>
            <a:ext cx="38437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fld id="{4E99414B-7769-ED44-815D-09C8E46F1F15}" type="slidenum">
              <a:rPr lang="en-US" sz="1200" b="1" smtClean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‹#›</a:t>
            </a:fld>
            <a:endParaRPr lang="en-US" sz="1200" b="1">
              <a:solidFill>
                <a:schemeClr val="bg1"/>
              </a:solidFill>
              <a:latin typeface="Palanquin" panose="020B0004020203020204" pitchFamily="34" charset="77"/>
              <a:cs typeface="Palanquin" panose="020B0004020203020204" pitchFamily="34" charset="77"/>
            </a:endParaRP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59B7B44D-EEBB-2829-C4CB-AF359879CC7B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6336000" y="745200"/>
            <a:ext cx="5337511" cy="5338800"/>
          </a:xfrm>
          <a:prstGeom prst="ellipse">
            <a:avLst/>
          </a:prstGeom>
          <a:noFill/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457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png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3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7.xml"/><Relationship Id="rId9" Type="http://schemas.openxmlformats.org/officeDocument/2006/relationships/image" Target="../media/image18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F983AB-EABB-2124-2D74-F9AF62521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542" y="882712"/>
            <a:ext cx="11397975" cy="84023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33828-1459-0900-A042-5079938FC3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1542" y="1936388"/>
            <a:ext cx="11397975" cy="3785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4">
            <a:extLst>
              <a:ext uri="{FF2B5EF4-FFF2-40B4-BE49-F238E27FC236}">
                <a16:creationId xmlns:a16="http://schemas.microsoft.com/office/drawing/2014/main" id="{2BCA2A6F-04FF-1BDD-EC05-EC7F80945DA9}"/>
              </a:ext>
            </a:extLst>
          </p:cNvPr>
          <p:cNvSpPr txBox="1">
            <a:spLocks/>
          </p:cNvSpPr>
          <p:nvPr userDrawn="1"/>
        </p:nvSpPr>
        <p:spPr>
          <a:xfrm>
            <a:off x="401543" y="406117"/>
            <a:ext cx="5019675" cy="263149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i="0" kern="1200" spc="100" baseline="0">
                <a:solidFill>
                  <a:schemeClr val="bg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aseline="0">
                <a:solidFill>
                  <a:schemeClr val="accent1"/>
                </a:solidFill>
              </a:rPr>
              <a:t>UNITED WAY OF SOUTHEAST LOUISIANA</a:t>
            </a:r>
            <a:endParaRPr lang="en-US">
              <a:solidFill>
                <a:schemeClr val="accent1"/>
              </a:solidFill>
            </a:endParaRPr>
          </a:p>
        </p:txBody>
      </p:sp>
      <p:pic>
        <p:nvPicPr>
          <p:cNvPr id="6" name="Graphic 4">
            <a:extLst>
              <a:ext uri="{FF2B5EF4-FFF2-40B4-BE49-F238E27FC236}">
                <a16:creationId xmlns:a16="http://schemas.microsoft.com/office/drawing/2014/main" id="{67F3955F-0324-2586-2326-B1A7B28E7B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953" r="12040" b="14994"/>
          <a:stretch/>
        </p:blipFill>
        <p:spPr>
          <a:xfrm>
            <a:off x="401542" y="5675143"/>
            <a:ext cx="1470683" cy="882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862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3" r:id="rId8"/>
    <p:sldLayoutId id="2147483698" r:id="rId9"/>
    <p:sldLayoutId id="2147483716" r:id="rId10"/>
    <p:sldLayoutId id="2147483690" r:id="rId11"/>
    <p:sldLayoutId id="2147483691" r:id="rId12"/>
    <p:sldLayoutId id="2147483692" r:id="rId13"/>
    <p:sldLayoutId id="2147483694" r:id="rId14"/>
    <p:sldLayoutId id="2147483693" r:id="rId15"/>
    <p:sldLayoutId id="2147483695" r:id="rId16"/>
    <p:sldLayoutId id="2147483696" r:id="rId17"/>
    <p:sldLayoutId id="2147483697" r:id="rId18"/>
    <p:sldLayoutId id="2147483699" r:id="rId19"/>
    <p:sldLayoutId id="2147483700" r:id="rId20"/>
    <p:sldLayoutId id="2147483701" r:id="rId21"/>
    <p:sldLayoutId id="2147483703" r:id="rId22"/>
    <p:sldLayoutId id="2147483702" r:id="rId23"/>
    <p:sldLayoutId id="2147483708" r:id="rId24"/>
    <p:sldLayoutId id="2147483709" r:id="rId25"/>
    <p:sldLayoutId id="2147483710" r:id="rId26"/>
    <p:sldLayoutId id="2147483711" r:id="rId27"/>
    <p:sldLayoutId id="2147483712" r:id="rId28"/>
    <p:sldLayoutId id="2147483714" r:id="rId29"/>
    <p:sldLayoutId id="2147483715" r:id="rId30"/>
    <p:sldLayoutId id="2147483717" r:id="rId31"/>
    <p:sldLayoutId id="2147483718" r:id="rId32"/>
    <p:sldLayoutId id="2147483719" r:id="rId3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1" i="0" kern="1200">
          <a:solidFill>
            <a:schemeClr val="tx1"/>
          </a:solidFill>
          <a:latin typeface="Antonio" pitchFamily="2" charset="77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1pPr>
      <a:lvl2pPr marL="4572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3pPr>
      <a:lvl4pPr marL="13716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F983AB-EABB-2124-2D74-F9AF62521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542" y="882712"/>
            <a:ext cx="11397975" cy="84023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33828-1459-0900-A042-5079938FC3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1542" y="1936388"/>
            <a:ext cx="11397975" cy="36192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4">
            <a:extLst>
              <a:ext uri="{FF2B5EF4-FFF2-40B4-BE49-F238E27FC236}">
                <a16:creationId xmlns:a16="http://schemas.microsoft.com/office/drawing/2014/main" id="{2BCA2A6F-04FF-1BDD-EC05-EC7F80945DA9}"/>
              </a:ext>
            </a:extLst>
          </p:cNvPr>
          <p:cNvSpPr txBox="1">
            <a:spLocks/>
          </p:cNvSpPr>
          <p:nvPr userDrawn="1"/>
        </p:nvSpPr>
        <p:spPr>
          <a:xfrm>
            <a:off x="401543" y="406117"/>
            <a:ext cx="5019675" cy="263149"/>
          </a:xfrm>
          <a:prstGeom prst="rect">
            <a:avLst/>
          </a:prstGeom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i="0" kern="1200" spc="100" baseline="0">
                <a:solidFill>
                  <a:schemeClr val="bg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bg1"/>
                </a:solidFill>
              </a:rPr>
              <a:t>PRESENTATION TITLE OF A FEW WORDS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687E53-49FB-7422-FB38-07ECBBC78C24}"/>
              </a:ext>
            </a:extLst>
          </p:cNvPr>
          <p:cNvSpPr txBox="1"/>
          <p:nvPr userDrawn="1"/>
        </p:nvSpPr>
        <p:spPr>
          <a:xfrm>
            <a:off x="11353800" y="6059912"/>
            <a:ext cx="38437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fld id="{4E99414B-7769-ED44-815D-09C8E46F1F15}" type="slidenum">
              <a:rPr lang="en-US" sz="1200" b="1" smtClean="0">
                <a:solidFill>
                  <a:schemeClr val="bg1"/>
                </a:solidFill>
                <a:latin typeface="Palanquin" panose="020B0004020203020204" pitchFamily="34" charset="77"/>
                <a:cs typeface="Palanquin" panose="020B0004020203020204" pitchFamily="34" charset="77"/>
              </a:rPr>
              <a:t>‹#›</a:t>
            </a:fld>
            <a:endParaRPr lang="en-US" sz="1200" b="1">
              <a:solidFill>
                <a:schemeClr val="bg1"/>
              </a:solidFill>
              <a:latin typeface="Palanquin" panose="020B0004020203020204" pitchFamily="34" charset="77"/>
              <a:cs typeface="Palanquin" panose="020B0004020203020204" pitchFamily="34" charset="77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CE3F67D4-30D4-A426-6A63-03FBFF8FBF7E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53689" y="5841361"/>
            <a:ext cx="1235411" cy="57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827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713" r:id="rId5"/>
    <p:sldLayoutId id="214748368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1" i="0" kern="1200">
          <a:solidFill>
            <a:schemeClr val="bg1"/>
          </a:solidFill>
          <a:latin typeface="Antonio" pitchFamily="2" charset="77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b="0" i="0" kern="1200">
          <a:solidFill>
            <a:schemeClr val="bg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1pPr>
      <a:lvl2pPr marL="4572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bg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bg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3pPr>
      <a:lvl4pPr marL="13716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bg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bg1"/>
          </a:solidFill>
          <a:latin typeface="Palanquin" panose="020B0004020203020204" pitchFamily="34" charset="77"/>
          <a:ea typeface="+mn-ea"/>
          <a:cs typeface="Palanquin" panose="020B0004020203020204" pitchFamily="34" charset="77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microsoft.com/office/2018/10/relationships/comments" Target="../comments/modernComment_7FF65146_E64BC5B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7FF6514F_5D08BF56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7FF65151_B0FEC88A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tedwaysela.org/alicerfp/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microsoft.com/office/2018/10/relationships/comments" Target="../comments/modernComment_7FF6515C_67AEB147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tedwaysela.org/wp-content/uploads/2026/01/ALICE-Pathways-to-Prosperity.png" TargetMode="Externa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www.unitedwaysela.org/wp-content/uploads/2026/01/ALICE-Pathways-to-Prosperity.png" TargetMode="Externa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hyperlink" Target="https://www.unitedwaysela.org/wp-content/uploads/2026/01/ALICE-Pathways-to-Prosperity.png" TargetMode="Externa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tedwaysela.org/alice-report/" TargetMode="External"/><Relationship Id="rId2" Type="http://schemas.openxmlformats.org/officeDocument/2006/relationships/hyperlink" Target="https://www.unitedwaysela.org/wp-content/uploads/2026/01/ALICE-Pathways-to-Prosperity.png" TargetMode="External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tedwaysela.org/alice-report/" TargetMode="External"/><Relationship Id="rId2" Type="http://schemas.openxmlformats.org/officeDocument/2006/relationships/hyperlink" Target="https://www.unitedwaysela.org/wp-content/uploads/2026/01/ALICE-Pathways-to-Prosperity.png" TargetMode="Externa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2.png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tedwaysela.org/wp-content/uploads/2026/01/ALICE-Pathways-to-Prosperity.png" TargetMode="External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0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tedwaysela.org/strategicplan/#FAQ" TargetMode="External"/><Relationship Id="rId2" Type="http://schemas.openxmlformats.org/officeDocument/2006/relationships/hyperlink" Target="https://www.unitedwaysela.org/wp-content/uploads/2026/01/ALICE-Pathways-to-Prosperity.png" TargetMode="External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tedwaysela.org/strategicplan/#FAQ" TargetMode="External"/><Relationship Id="rId2" Type="http://schemas.openxmlformats.org/officeDocument/2006/relationships/hyperlink" Target="https://www.unitedwaysela.org/wp-content/uploads/2026/01/ALICE-Pathways-to-Prosperity.png" TargetMode="Externa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tedwaysela.org/strategicplan/#FAQ" TargetMode="External"/><Relationship Id="rId2" Type="http://schemas.openxmlformats.org/officeDocument/2006/relationships/hyperlink" Target="https://www.unitedwaysela.org/wp-content/uploads/2026/01/ALICE-Pathways-to-Prosperity.png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0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tedwaysela.org/wp-content/uploads/2026/01/Pathway-Program_Budget_Template.xlsx" TargetMode="External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hyperlink" Target="https://www.unitedwaysela.org/wp-content/uploads/2026/01/Pathway-Program_Budget_Template.xlsx" TargetMode="External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hyperlink" Target="https://www.unitedwaysela.org/wp-content/uploads/2026/01/Pathway-Program_Budget_Template.xlsx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hyperlink" Target="https://www.unitedwaysela.org/wp-content/uploads/2026/01/Pathway-Program_Budget_Template.xlsx" TargetMode="External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0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9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88682" y="3962400"/>
            <a:ext cx="5031118" cy="76431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2400">
                <a:solidFill>
                  <a:srgbClr val="FFC000"/>
                </a:solidFill>
                <a:latin typeface="Arial"/>
                <a:cs typeface="Arial"/>
              </a:rPr>
              <a:t>Request for Proposal (RFP) Training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2400" spc="-20">
                <a:solidFill>
                  <a:srgbClr val="FFB900"/>
                </a:solidFill>
                <a:latin typeface="Arial"/>
                <a:cs typeface="Arial"/>
              </a:rPr>
              <a:t>January 20, 2026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88682" y="2590800"/>
            <a:ext cx="5488318" cy="101053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>
                <a:solidFill>
                  <a:schemeClr val="bg1"/>
                </a:solidFill>
                <a:latin typeface="Arial"/>
                <a:cs typeface="Arial"/>
              </a:rPr>
              <a:t>UWSELA Bold Goal:  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>
                <a:solidFill>
                  <a:schemeClr val="bg1"/>
                </a:solidFill>
                <a:latin typeface="Arial"/>
                <a:cs typeface="Arial"/>
              </a:rPr>
              <a:t>ALICE Pathway to Prosperity</a:t>
            </a:r>
          </a:p>
        </p:txBody>
      </p:sp>
    </p:spTree>
    <p:extLst>
      <p:ext uri="{BB962C8B-B14F-4D97-AF65-F5344CB8AC3E}">
        <p14:creationId xmlns:p14="http://schemas.microsoft.com/office/powerpoint/2010/main" val="3293906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D7FD2D1D-B1A6-16ED-291D-811F1267D125}"/>
              </a:ext>
            </a:extLst>
          </p:cNvPr>
          <p:cNvSpPr txBox="1">
            <a:spLocks/>
          </p:cNvSpPr>
          <p:nvPr/>
        </p:nvSpPr>
        <p:spPr>
          <a:xfrm>
            <a:off x="966290" y="1785044"/>
            <a:ext cx="10415300" cy="3888244"/>
          </a:xfrm>
          <a:prstGeom prst="rect">
            <a:avLst/>
          </a:prstGeom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spc="85" dirty="0">
                <a:latin typeface="Arial"/>
                <a:cs typeface="Arial"/>
              </a:rPr>
              <a:t>Welcome &amp; Bold Goal 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pc="85" dirty="0">
                <a:latin typeface="Arial"/>
                <a:cs typeface="Arial"/>
              </a:rPr>
              <a:t>Michael Williamson, President &amp; CEO</a:t>
            </a:r>
          </a:p>
          <a:p>
            <a:r>
              <a:rPr lang="en-US" b="1" spc="85" dirty="0">
                <a:latin typeface="Arial"/>
                <a:cs typeface="Arial"/>
              </a:rPr>
              <a:t>Pathways to Prosperity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pc="85" dirty="0">
                <a:latin typeface="Arial"/>
                <a:cs typeface="Arial"/>
              </a:rPr>
              <a:t>Mary Ambrose, Chief Impact Officer</a:t>
            </a:r>
          </a:p>
          <a:p>
            <a:r>
              <a:rPr lang="en-US" b="1" spc="85" dirty="0">
                <a:latin typeface="Arial"/>
                <a:cs typeface="Arial"/>
              </a:rPr>
              <a:t>Investment Partner Application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pc="85" dirty="0" err="1">
                <a:latin typeface="Arial"/>
                <a:cs typeface="Arial"/>
              </a:rPr>
              <a:t>Melisse</a:t>
            </a:r>
            <a:r>
              <a:rPr lang="en-US" spc="85" dirty="0">
                <a:latin typeface="Arial"/>
                <a:cs typeface="Arial"/>
              </a:rPr>
              <a:t> Meza, VP Community Impact- Fund Distribution + Heath</a:t>
            </a:r>
          </a:p>
          <a:p>
            <a:r>
              <a:rPr lang="en-US" b="1" spc="85" dirty="0">
                <a:latin typeface="Arial"/>
                <a:cs typeface="Arial"/>
              </a:rPr>
              <a:t>Q&amp;A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pc="85" dirty="0">
                <a:latin typeface="Arial"/>
                <a:cs typeface="Arial"/>
              </a:rPr>
              <a:t>Please submit general questions in chat feature.  For questions specific to your program, please email </a:t>
            </a:r>
            <a:r>
              <a:rPr lang="en-US" b="1" spc="85" dirty="0">
                <a:latin typeface="Arial"/>
                <a:cs typeface="Arial"/>
              </a:rPr>
              <a:t>Grants@UnitedWaySELA.org</a:t>
            </a:r>
            <a:r>
              <a:rPr lang="en-US" spc="85" dirty="0">
                <a:latin typeface="Arial"/>
                <a:cs typeface="Arial"/>
              </a:rPr>
              <a:t>. </a:t>
            </a:r>
          </a:p>
          <a:p>
            <a:r>
              <a:rPr lang="en-US" b="1" spc="85" dirty="0">
                <a:latin typeface="Arial"/>
                <a:cs typeface="Arial"/>
              </a:rPr>
              <a:t>Adjourn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427B7D92-A0DD-5992-1F29-AB792C164B24}"/>
              </a:ext>
            </a:extLst>
          </p:cNvPr>
          <p:cNvSpPr txBox="1">
            <a:spLocks/>
          </p:cNvSpPr>
          <p:nvPr/>
        </p:nvSpPr>
        <p:spPr>
          <a:xfrm>
            <a:off x="966290" y="1052968"/>
            <a:ext cx="11128891" cy="61341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/>
                <a:cs typeface="Arial"/>
              </a:rPr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3513515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38299"/>
            <a:ext cx="10210800" cy="984885"/>
          </a:xfrm>
        </p:spPr>
        <p:txBody>
          <a:bodyPr/>
          <a:lstStyle/>
          <a:p>
            <a:r>
              <a:rPr lang="en-US" b="1">
                <a:solidFill>
                  <a:schemeClr val="accent1"/>
                </a:solidFill>
              </a:rPr>
              <a:t>United Way SELA ALICE Pathway to Prosperity Grant Process 	Advancing ALICE along the Prosperity Pathway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0600" y="1905000"/>
            <a:ext cx="9601200" cy="615553"/>
          </a:xfrm>
        </p:spPr>
        <p:txBody>
          <a:bodyPr/>
          <a:lstStyle/>
          <a:p>
            <a:endParaRPr lang="en-US">
              <a:solidFill>
                <a:schemeClr val="tx1"/>
              </a:solidFill>
            </a:endParaRPr>
          </a:p>
          <a:p>
            <a:endParaRPr lang="en-US"/>
          </a:p>
        </p:txBody>
      </p:sp>
      <p:pic>
        <p:nvPicPr>
          <p:cNvPr id="4" name="Welcome-Over-the-past-20260119-174657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450" y="0"/>
            <a:ext cx="121031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64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D7FD2D1D-B1A6-16ED-291D-811F1267D125}"/>
              </a:ext>
            </a:extLst>
          </p:cNvPr>
          <p:cNvSpPr txBox="1">
            <a:spLocks/>
          </p:cNvSpPr>
          <p:nvPr/>
        </p:nvSpPr>
        <p:spPr>
          <a:xfrm>
            <a:off x="966291" y="2411345"/>
            <a:ext cx="10415300" cy="3247043"/>
          </a:xfrm>
          <a:prstGeom prst="rect">
            <a:avLst/>
          </a:prstGeom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pc="85" dirty="0">
                <a:latin typeface="Arial"/>
                <a:cs typeface="Arial"/>
              </a:rPr>
              <a:t>We are excited to announce that after ten years of advancing the Blueprint for Prosperity and learning, growing, providing funding and service to ALICE, UWSELA has set a Bold Goal: </a:t>
            </a:r>
          </a:p>
          <a:p>
            <a:pPr algn="ctr"/>
            <a:r>
              <a:rPr lang="en-US" b="1" spc="85" dirty="0">
                <a:solidFill>
                  <a:srgbClr val="F47925"/>
                </a:solidFill>
                <a:latin typeface="Arial"/>
                <a:cs typeface="Arial"/>
              </a:rPr>
              <a:t>100,000 Individuals at or below the ALICE Threshold</a:t>
            </a:r>
            <a:br>
              <a:rPr lang="en-US" b="1" spc="85" dirty="0">
                <a:solidFill>
                  <a:srgbClr val="F47925"/>
                </a:solidFill>
                <a:latin typeface="Arial"/>
                <a:cs typeface="Arial"/>
              </a:rPr>
            </a:br>
            <a:r>
              <a:rPr lang="en-US" b="1" spc="85" dirty="0">
                <a:solidFill>
                  <a:srgbClr val="F47925"/>
                </a:solidFill>
                <a:latin typeface="Arial"/>
                <a:cs typeface="Arial"/>
              </a:rPr>
              <a:t>are on a pathway to prosperity by 2035.  </a:t>
            </a:r>
          </a:p>
          <a:p>
            <a:endParaRPr lang="en-US" spc="85" dirty="0">
              <a:latin typeface="Arial"/>
              <a:cs typeface="Arial"/>
            </a:endParaRPr>
          </a:p>
          <a:p>
            <a:r>
              <a:rPr lang="en-US" spc="85" dirty="0">
                <a:latin typeface="Arial"/>
                <a:cs typeface="Arial"/>
              </a:rPr>
              <a:t>This new Investment opportunity supports partners that advance ALICE progress along the new </a:t>
            </a:r>
            <a:r>
              <a:rPr lang="en-US" b="1" spc="85" dirty="0">
                <a:solidFill>
                  <a:srgbClr val="F47925"/>
                </a:solidFill>
                <a:latin typeface="Arial"/>
                <a:cs typeface="Arial"/>
              </a:rPr>
              <a:t>ALICE Pathway to Prosperity</a:t>
            </a:r>
            <a:r>
              <a:rPr lang="en-US" spc="85" dirty="0">
                <a:latin typeface="Arial"/>
                <a:cs typeface="Arial"/>
              </a:rPr>
              <a:t>, a continuum of services that supports and uplifts ALICE individuals through a structured, multi-tiered approach that addresses immediate needs and wellness, promotes financial security, and enables long-term prosperity.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7B7D92-A0DD-5992-1F29-AB792C164B24}"/>
              </a:ext>
            </a:extLst>
          </p:cNvPr>
          <p:cNvSpPr txBox="1">
            <a:spLocks/>
          </p:cNvSpPr>
          <p:nvPr/>
        </p:nvSpPr>
        <p:spPr>
          <a:xfrm>
            <a:off x="966290" y="1052968"/>
            <a:ext cx="11128891" cy="61341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3200" b="0" i="0" kern="1200">
                <a:solidFill>
                  <a:schemeClr val="accent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/>
                <a:cs typeface="Arial"/>
              </a:rPr>
              <a:t>United Way ALICE Pathway to Prosperity Grant Process: Advancing ALICE along the Prosperity Pathway</a:t>
            </a:r>
          </a:p>
        </p:txBody>
      </p:sp>
    </p:spTree>
    <p:extLst>
      <p:ext uri="{BB962C8B-B14F-4D97-AF65-F5344CB8AC3E}">
        <p14:creationId xmlns:p14="http://schemas.microsoft.com/office/powerpoint/2010/main" val="3683606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www.unitedwaysela.org/wp-content/uploads/2026/01/ALICE-Pathways-to-Prosperit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95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239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2613" y="1880529"/>
            <a:ext cx="9302845" cy="355481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25000"/>
              </a:lnSpc>
            </a:pPr>
            <a:r>
              <a:rPr lang="en-US" spc="85" dirty="0">
                <a:solidFill>
                  <a:srgbClr val="000000"/>
                </a:solidFill>
                <a:latin typeface="Arial"/>
                <a:cs typeface="Arial"/>
              </a:rPr>
              <a:t>This RFP process integrates elements of </a:t>
            </a:r>
            <a:r>
              <a:rPr lang="en-US" b="1" spc="85" dirty="0">
                <a:solidFill>
                  <a:srgbClr val="F47925"/>
                </a:solidFill>
                <a:latin typeface="Arial"/>
                <a:cs typeface="Arial"/>
              </a:rPr>
              <a:t>collective impact and trust-based philanthropy </a:t>
            </a:r>
            <a:r>
              <a:rPr lang="en-US" spc="85" dirty="0">
                <a:solidFill>
                  <a:srgbClr val="000000"/>
                </a:solidFill>
                <a:latin typeface="Arial"/>
                <a:cs typeface="Arial"/>
              </a:rPr>
              <a:t>principles to strengthen a coordinated, community-wide ecosystem that supports ALICE individuals and families. Funding prioritizes organizations that contribute to shared goals, centers case management, demonstrates a commitment to collaboration, and advances measurable progress along the Pathway to Prosperity. </a:t>
            </a:r>
          </a:p>
          <a:p>
            <a:pPr>
              <a:lnSpc>
                <a:spcPct val="125000"/>
              </a:lnSpc>
            </a:pPr>
            <a:endParaRPr lang="en-US" spc="85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25000"/>
              </a:lnSpc>
            </a:pPr>
            <a:r>
              <a:rPr lang="en-US" spc="85" dirty="0">
                <a:solidFill>
                  <a:srgbClr val="000000"/>
                </a:solidFill>
                <a:latin typeface="Arial"/>
                <a:cs typeface="Arial"/>
              </a:rPr>
              <a:t>Organizations must demonstrate alignment with at least one stage on the Pathway, center case management, and a willingness to coordinate with the Pathway to Prosperity partner ecosystem.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42613" y="843712"/>
            <a:ext cx="6096147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Funding Priorities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0521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35999" y="943475"/>
            <a:ext cx="10515600" cy="11762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z="3600" b="0" dirty="0">
                <a:latin typeface="Arial"/>
                <a:ea typeface="Calibri"/>
                <a:cs typeface="Calibri"/>
              </a:rPr>
              <a:t>Collective Impact Expectations</a:t>
            </a:r>
            <a:endParaRPr lang="en-US" sz="3600" b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</p:txBody>
      </p:sp>
      <p:sp>
        <p:nvSpPr>
          <p:cNvPr id="13" name="Freeform 9"/>
          <p:cNvSpPr/>
          <p:nvPr/>
        </p:nvSpPr>
        <p:spPr>
          <a:xfrm>
            <a:off x="15849601" y="9770602"/>
            <a:ext cx="758840" cy="123469"/>
          </a:xfrm>
          <a:custGeom>
            <a:avLst/>
            <a:gdLst/>
            <a:ahLst/>
            <a:cxnLst/>
            <a:rect l="l" t="t" r="r" b="b"/>
            <a:pathLst>
              <a:path w="1960213" h="1283939">
                <a:moveTo>
                  <a:pt x="0" y="0"/>
                </a:moveTo>
                <a:lnTo>
                  <a:pt x="1960213" y="0"/>
                </a:lnTo>
                <a:lnTo>
                  <a:pt x="1960213" y="1283939"/>
                </a:lnTo>
                <a:lnTo>
                  <a:pt x="0" y="128393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6838" y="511032"/>
            <a:ext cx="13352745" cy="7510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72549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3777" y="3095078"/>
            <a:ext cx="2085585" cy="132343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600" spc="85" dirty="0">
                <a:solidFill>
                  <a:srgbClr val="000000"/>
                </a:solidFill>
                <a:latin typeface="Arial"/>
                <a:cs typeface="Arial"/>
              </a:rPr>
              <a:t>Streamlined application and reporting processes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1774" y="843712"/>
            <a:ext cx="9697211" cy="11932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z="3600" b="0" dirty="0">
                <a:latin typeface="Arial"/>
                <a:ea typeface="Calibri"/>
                <a:cs typeface="Calibri"/>
              </a:rPr>
              <a:t>Trust-Based Grantmaking Commitments</a:t>
            </a:r>
          </a:p>
        </p:txBody>
      </p:sp>
      <p:sp>
        <p:nvSpPr>
          <p:cNvPr id="5" name="Rectangle 4"/>
          <p:cNvSpPr/>
          <p:nvPr/>
        </p:nvSpPr>
        <p:spPr>
          <a:xfrm>
            <a:off x="2918564" y="3095078"/>
            <a:ext cx="2085585" cy="163121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600" spc="85" dirty="0">
                <a:solidFill>
                  <a:srgbClr val="000000"/>
                </a:solidFill>
                <a:latin typeface="Arial"/>
                <a:cs typeface="Arial"/>
              </a:rPr>
              <a:t>Transparent communication, clear expectations, and timely feedback</a:t>
            </a:r>
          </a:p>
        </p:txBody>
      </p:sp>
      <p:sp>
        <p:nvSpPr>
          <p:cNvPr id="6" name="Rectangle 5"/>
          <p:cNvSpPr/>
          <p:nvPr/>
        </p:nvSpPr>
        <p:spPr>
          <a:xfrm>
            <a:off x="5331913" y="3095077"/>
            <a:ext cx="1827424" cy="1015663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600" spc="85" dirty="0">
                <a:solidFill>
                  <a:srgbClr val="000000"/>
                </a:solidFill>
                <a:latin typeface="Arial"/>
                <a:cs typeface="Arial"/>
              </a:rPr>
              <a:t>Reduced administrative burden</a:t>
            </a:r>
          </a:p>
        </p:txBody>
      </p:sp>
      <p:sp>
        <p:nvSpPr>
          <p:cNvPr id="7" name="Rectangle 6"/>
          <p:cNvSpPr/>
          <p:nvPr/>
        </p:nvSpPr>
        <p:spPr>
          <a:xfrm>
            <a:off x="7487101" y="3095078"/>
            <a:ext cx="2085585" cy="132343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600" spc="85" dirty="0">
                <a:solidFill>
                  <a:srgbClr val="000000"/>
                </a:solidFill>
                <a:latin typeface="Arial"/>
                <a:cs typeface="Arial"/>
              </a:rPr>
              <a:t>Support, technical assistance, and capacity-building</a:t>
            </a:r>
          </a:p>
          <a:p>
            <a:pPr>
              <a:lnSpc>
                <a:spcPct val="125000"/>
              </a:lnSpc>
            </a:pPr>
            <a:r>
              <a:rPr lang="en-US" sz="1600" spc="85" dirty="0">
                <a:solidFill>
                  <a:srgbClr val="000000"/>
                </a:solidFill>
                <a:latin typeface="Arial"/>
                <a:cs typeface="Arial"/>
              </a:rPr>
              <a:t>Power-sharing</a:t>
            </a:r>
          </a:p>
        </p:txBody>
      </p:sp>
      <p:sp>
        <p:nvSpPr>
          <p:cNvPr id="8" name="Rectangle 7"/>
          <p:cNvSpPr/>
          <p:nvPr/>
        </p:nvSpPr>
        <p:spPr>
          <a:xfrm>
            <a:off x="9900450" y="3095077"/>
            <a:ext cx="2085585" cy="36984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25000"/>
              </a:lnSpc>
            </a:pPr>
            <a:r>
              <a:rPr lang="en-US" sz="1600" spc="85" dirty="0">
                <a:solidFill>
                  <a:srgbClr val="000000"/>
                </a:solidFill>
                <a:latin typeface="Arial"/>
                <a:cs typeface="Arial"/>
              </a:rPr>
              <a:t>Power-sharing</a:t>
            </a:r>
          </a:p>
        </p:txBody>
      </p:sp>
      <p:cxnSp>
        <p:nvCxnSpPr>
          <p:cNvPr id="3" name="Straight Connector 2"/>
          <p:cNvCxnSpPr/>
          <p:nvPr/>
        </p:nvCxnSpPr>
        <p:spPr>
          <a:xfrm>
            <a:off x="613777" y="2918564"/>
            <a:ext cx="1753642" cy="0"/>
          </a:xfrm>
          <a:prstGeom prst="line">
            <a:avLst/>
          </a:prstGeom>
          <a:ln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613777" y="2918564"/>
            <a:ext cx="1139867" cy="0"/>
          </a:xfrm>
          <a:prstGeom prst="line">
            <a:avLst/>
          </a:prstGeom>
          <a:ln w="38100"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918564" y="2918564"/>
            <a:ext cx="1753642" cy="0"/>
          </a:xfrm>
          <a:prstGeom prst="line">
            <a:avLst/>
          </a:prstGeom>
          <a:ln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2918564" y="2918564"/>
            <a:ext cx="1139867" cy="0"/>
          </a:xfrm>
          <a:prstGeom prst="line">
            <a:avLst/>
          </a:prstGeom>
          <a:ln w="38100"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5331912" y="2891754"/>
            <a:ext cx="1753642" cy="0"/>
          </a:xfrm>
          <a:prstGeom prst="line">
            <a:avLst/>
          </a:prstGeom>
          <a:ln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331912" y="2891754"/>
            <a:ext cx="1139867" cy="0"/>
          </a:xfrm>
          <a:prstGeom prst="line">
            <a:avLst/>
          </a:prstGeom>
          <a:ln w="38100"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7563445" y="2872256"/>
            <a:ext cx="1753642" cy="0"/>
          </a:xfrm>
          <a:prstGeom prst="line">
            <a:avLst/>
          </a:prstGeom>
          <a:ln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563445" y="2872256"/>
            <a:ext cx="1139867" cy="0"/>
          </a:xfrm>
          <a:prstGeom prst="line">
            <a:avLst/>
          </a:prstGeom>
          <a:ln w="38100"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9989180" y="2872255"/>
            <a:ext cx="1753642" cy="0"/>
          </a:xfrm>
          <a:prstGeom prst="line">
            <a:avLst/>
          </a:prstGeom>
          <a:ln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9989180" y="2872255"/>
            <a:ext cx="1139867" cy="0"/>
          </a:xfrm>
          <a:prstGeom prst="line">
            <a:avLst/>
          </a:prstGeom>
          <a:ln w="38100">
            <a:solidFill>
              <a:srgbClr val="F479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7708BE6-B9C2-1724-EE76-C42A919E4ADE}"/>
              </a:ext>
            </a:extLst>
          </p:cNvPr>
          <p:cNvSpPr txBox="1"/>
          <p:nvPr/>
        </p:nvSpPr>
        <p:spPr>
          <a:xfrm>
            <a:off x="614516" y="1720645"/>
            <a:ext cx="84065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aseline="0">
                <a:latin typeface="Arial"/>
              </a:rPr>
              <a:t>This process centers equity and partnership. United Way commits to: </a:t>
            </a:r>
            <a:r>
              <a:rPr sz="1800"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5435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6468073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Investment Partner Timeline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967D548-BE81-BA71-2BBD-225C235EBB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3155973"/>
              </p:ext>
            </p:extLst>
          </p:nvPr>
        </p:nvGraphicFramePr>
        <p:xfrm>
          <a:off x="594021" y="1963880"/>
          <a:ext cx="5282523" cy="3746588"/>
        </p:xfrm>
        <a:graphic>
          <a:graphicData uri="http://schemas.openxmlformats.org/drawingml/2006/table">
            <a:tbl>
              <a:tblPr firstRow="1" bandRow="1"/>
              <a:tblGrid>
                <a:gridCol w="1505048">
                  <a:extLst>
                    <a:ext uri="{9D8B030D-6E8A-4147-A177-3AD203B41FA5}">
                      <a16:colId xmlns:a16="http://schemas.microsoft.com/office/drawing/2014/main" val="2691212074"/>
                    </a:ext>
                  </a:extLst>
                </a:gridCol>
                <a:gridCol w="3777475">
                  <a:extLst>
                    <a:ext uri="{9D8B030D-6E8A-4147-A177-3AD203B41FA5}">
                      <a16:colId xmlns:a16="http://schemas.microsoft.com/office/drawing/2014/main" val="4088498371"/>
                    </a:ext>
                  </a:extLst>
                </a:gridCol>
              </a:tblGrid>
              <a:tr h="33282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</a:t>
                      </a:r>
                      <a:endParaRPr lang="en-US" sz="1100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4B5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Event</a:t>
                      </a:r>
                      <a:endParaRPr lang="en-US" sz="1100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4B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066895"/>
                  </a:ext>
                </a:extLst>
              </a:tr>
              <a:tr h="4267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Monday,</a:t>
                      </a:r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1/12</a:t>
                      </a:r>
                      <a:endParaRPr lang="en-US" sz="1100" b="1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 site open</a:t>
                      </a: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5205769"/>
                  </a:ext>
                </a:extLst>
              </a:tr>
              <a:tr h="4267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Tuesday,</a:t>
                      </a:r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1/20</a:t>
                      </a:r>
                      <a:endParaRPr lang="en-US" sz="1100" b="1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 Training</a:t>
                      </a: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5503904"/>
                  </a:ext>
                </a:extLst>
              </a:tr>
              <a:tr h="4267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Friday,</a:t>
                      </a: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 1/30, NOON</a:t>
                      </a:r>
                      <a:endParaRPr lang="en-US" sz="1100" b="1" dirty="0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Last day to ask questions</a:t>
                      </a:r>
                      <a:endParaRPr lang="en-US" sz="1100" b="0" i="0" dirty="0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629252"/>
                  </a:ext>
                </a:extLst>
              </a:tr>
              <a:tr h="4267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Friday,</a:t>
                      </a: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 2/6, 5 p.m.</a:t>
                      </a:r>
                      <a:endParaRPr lang="en-US" sz="1100" b="1" dirty="0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Application</a:t>
                      </a: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 Due</a:t>
                      </a:r>
                      <a:endParaRPr lang="en-US" sz="1100" b="0" i="0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0855408"/>
                  </a:ext>
                </a:extLst>
              </a:tr>
              <a:tr h="4267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Monday,</a:t>
                      </a:r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2/9 –Wednesday, 2/18</a:t>
                      </a:r>
                      <a:endParaRPr lang="en-US" sz="1100" b="1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UWSELA</a:t>
                      </a:r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Staff read and assess applications </a:t>
                      </a:r>
                      <a:endParaRPr lang="en-US" sz="1100" b="0" i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1310640"/>
                  </a:ext>
                </a:extLst>
              </a:tr>
              <a:tr h="4267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Thursday, 2/19</a:t>
                      </a:r>
                      <a:endParaRPr lang="en-US" sz="1100" b="0" dirty="0">
                        <a:solidFill>
                          <a:srgbClr val="00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List of Applicants invited to next round presented to Community Impact Committee for review and approval </a:t>
                      </a:r>
                      <a:endParaRPr lang="en-US" sz="1100" b="0" i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550152"/>
                  </a:ext>
                </a:extLst>
              </a:tr>
              <a:tr h="4267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Monday, 2/23</a:t>
                      </a:r>
                      <a:endParaRPr lang="en-US" sz="1100" b="0" dirty="0">
                        <a:solidFill>
                          <a:srgbClr val="00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Lists of Applicants Invited to next round presented to Executive Committee for review and approval </a:t>
                      </a:r>
                      <a:endParaRPr lang="en-US" sz="1100" b="0" i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3613141"/>
                  </a:ext>
                </a:extLst>
              </a:tr>
              <a:tr h="4267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Wednesday, 2/25</a:t>
                      </a:r>
                      <a:endParaRPr lang="en-US" sz="1100" b="0" dirty="0">
                        <a:solidFill>
                          <a:srgbClr val="00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Lists of Invited Applicants to next round presented to Board of Trustees for review and approval </a:t>
                      </a:r>
                      <a:endParaRPr lang="en-US" sz="1100" b="0" i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830093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67D548-BE81-BA71-2BBD-225C235EBB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9866993"/>
              </p:ext>
            </p:extLst>
          </p:nvPr>
        </p:nvGraphicFramePr>
        <p:xfrm>
          <a:off x="6096000" y="1963880"/>
          <a:ext cx="5660475" cy="3746587"/>
        </p:xfrm>
        <a:graphic>
          <a:graphicData uri="http://schemas.openxmlformats.org/drawingml/2006/table">
            <a:tbl>
              <a:tblPr firstRow="1" bandRow="1"/>
              <a:tblGrid>
                <a:gridCol w="1637115">
                  <a:extLst>
                    <a:ext uri="{9D8B030D-6E8A-4147-A177-3AD203B41FA5}">
                      <a16:colId xmlns:a16="http://schemas.microsoft.com/office/drawing/2014/main" val="2691212074"/>
                    </a:ext>
                  </a:extLst>
                </a:gridCol>
                <a:gridCol w="4023360">
                  <a:extLst>
                    <a:ext uri="{9D8B030D-6E8A-4147-A177-3AD203B41FA5}">
                      <a16:colId xmlns:a16="http://schemas.microsoft.com/office/drawing/2014/main" val="4088498371"/>
                    </a:ext>
                  </a:extLst>
                </a:gridCol>
              </a:tblGrid>
              <a:tr h="28107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</a:t>
                      </a:r>
                      <a:endParaRPr lang="en-US" sz="1100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4B5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Event</a:t>
                      </a:r>
                      <a:endParaRPr lang="en-US" sz="1100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4B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5441053"/>
                  </a:ext>
                </a:extLst>
              </a:tr>
              <a:tr h="2876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Friday,</a:t>
                      </a: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 2/27</a:t>
                      </a:r>
                      <a:endParaRPr lang="en-US" sz="1100" b="1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Letters go out to all</a:t>
                      </a: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 Applicants with next round status</a:t>
                      </a:r>
                      <a:endParaRPr lang="en-US" sz="1100" b="0" i="0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1839386"/>
                  </a:ext>
                </a:extLst>
              </a:tr>
              <a:tr h="4629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Monday, 3/6</a:t>
                      </a:r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</a:t>
                      </a:r>
                      <a:b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Friday, 4/30 </a:t>
                      </a:r>
                      <a:endParaRPr lang="en-US" sz="1100" b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UWSELA Staff meet with next</a:t>
                      </a:r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round 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Applicants</a:t>
                      </a:r>
                      <a:endParaRPr lang="en-US" sz="1100" b="0" i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5205769"/>
                  </a:ext>
                </a:extLst>
              </a:tr>
              <a:tr h="2876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Tuesday, 5/5</a:t>
                      </a:r>
                      <a:endParaRPr lang="en-US" sz="1100" b="0" dirty="0">
                        <a:solidFill>
                          <a:srgbClr val="00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UWSELA Staff funding decision meeting</a:t>
                      </a:r>
                      <a:endParaRPr lang="en-US" sz="1100" b="0" i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5503904"/>
                  </a:ext>
                </a:extLst>
              </a:tr>
              <a:tr h="4629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Thursday, 5/14</a:t>
                      </a:r>
                      <a:endParaRPr lang="en-US" sz="1100" b="0" dirty="0">
                        <a:solidFill>
                          <a:srgbClr val="00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Funding Determination presented to Community Impact Committee for review and approval </a:t>
                      </a:r>
                      <a:endParaRPr lang="en-US" sz="1100" b="0" i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0855408"/>
                  </a:ext>
                </a:extLst>
              </a:tr>
              <a:tr h="4629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Monday,  5/18</a:t>
                      </a:r>
                      <a:endParaRPr lang="en-US" sz="1100" b="0" dirty="0">
                        <a:solidFill>
                          <a:srgbClr val="00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Funding Determination presented to Executive Committee for review and approval </a:t>
                      </a:r>
                      <a:endParaRPr lang="en-US" sz="1100" b="0" i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1310640"/>
                  </a:ext>
                </a:extLst>
              </a:tr>
              <a:tr h="4629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Wednesday, 5/27</a:t>
                      </a:r>
                      <a:endParaRPr lang="en-US" sz="1100" b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Funding Determination presented to Board of Trustees for review and approval </a:t>
                      </a:r>
                      <a:endParaRPr lang="en-US" sz="1100" b="0" i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550152"/>
                  </a:ext>
                </a:extLst>
              </a:tr>
              <a:tr h="4629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Friday,</a:t>
                      </a: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 5/29 – </a:t>
                      </a:r>
                      <a:b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</a:b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Friday 6/5</a:t>
                      </a:r>
                      <a:endParaRPr lang="en-US" sz="1100" b="1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 Funding letters go out</a:t>
                      </a: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3613141"/>
                  </a:ext>
                </a:extLst>
              </a:tr>
              <a:tr h="2876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Wednesday, 7/1</a:t>
                      </a:r>
                      <a:endParaRPr lang="en-US" sz="1100" b="0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Investment Partner Funding BEGINS </a:t>
                      </a:r>
                      <a:endParaRPr lang="en-US" sz="1100" b="0" i="0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5348074"/>
                  </a:ext>
                </a:extLst>
              </a:tr>
              <a:tr h="2876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en-US" sz="11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Wednesday, 8/5</a:t>
                      </a:r>
                      <a:endParaRPr lang="en-US" sz="1100" b="0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 w="12700" cmpd="sng">
                      <a:solidFill>
                        <a:srgbClr val="4F81BD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Investment Partner 1</a:t>
                      </a:r>
                      <a:r>
                        <a:rPr lang="en-US" sz="1100" baseline="3000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st</a:t>
                      </a:r>
                      <a:r>
                        <a:rPr lang="en-US" sz="1100" baseline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 Quarterly Meeting</a:t>
                      </a:r>
                      <a:endParaRPr lang="en-US" sz="1100" b="0" i="0">
                        <a:solidFill>
                          <a:srgbClr val="FF0000"/>
                        </a:solidFill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F81BD"/>
                      </a:solidFill>
                    </a:lnR>
                    <a:lnT w="12700" cmpd="sng">
                      <a:solidFill>
                        <a:srgbClr val="4F81BD"/>
                      </a:solidFill>
                    </a:lnT>
                    <a:lnB w="12700" cmpd="sng">
                      <a:solidFill>
                        <a:srgbClr val="4F81BD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83633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948749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82600" y="1737115"/>
            <a:ext cx="10922000" cy="3671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2992120" algn="l"/>
              </a:tabLs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</a:p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3200400" algn="l"/>
              </a:tabLst>
            </a:pPr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Grant Type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Program</a:t>
            </a:r>
          </a:p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3200400" algn="l"/>
              </a:tabLst>
            </a:pPr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Funding Term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12-month grant cycle with potential for multi-year renewal</a:t>
            </a:r>
          </a:p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3200400" algn="l"/>
              </a:tabLst>
            </a:pPr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Payment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Monthly payments</a:t>
            </a:r>
          </a:p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3200400" algn="l"/>
              </a:tabLst>
            </a:pPr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 of Funds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Programmatic with 10% of grant contract to support administrative needs</a:t>
            </a:r>
            <a:b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(audit, insurance, accounting, marketing, etc.)</a:t>
            </a:r>
          </a:p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3200400" algn="l"/>
              </a:tabLst>
            </a:pPr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Unrestricted Funds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Unrestricted funds raised during our Annual Campaign will determine at </a:t>
            </a:r>
            <a:b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what level (dollar amount of grants, number of programs) we can fund</a:t>
            </a:r>
          </a:p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3200400" algn="l"/>
              </a:tabLst>
            </a:pPr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Capacity Building Support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Ability to share client data in UWSELA data systems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evaluation </a:t>
            </a:r>
            <a:b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support, and organizational strengthening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6468073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Funding Structure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74340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9900" y="2257815"/>
            <a:ext cx="5575300" cy="28621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8227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Nonprofit organizations, 501(c)(3), or Organizations with a fiscal agent, </a:t>
            </a: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providing health &amp; human services to ALICE households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38227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806700" algn="l"/>
              </a:tabLs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Organizations without a 501(c) 3 or fiscal agent and organized primarily for religious, educational, fraternal, governmental, political, cultural, or animal welfare purposes or to redirect funds are not eligible for funding through UWSELA. 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6468073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Eligibility Criteria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286500" y="2257815"/>
            <a:ext cx="5575300" cy="1973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8227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806700" algn="l"/>
              </a:tabLs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Organizations must serve one or more parishes in our </a:t>
            </a: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seven-parish service area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commit to </a:t>
            </a: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collective impact participation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38227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806700" algn="l"/>
              </a:tabLs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Organizations must have a </a:t>
            </a: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management system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* in place and be willing to submit client data in UWSELA secure data base.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DB81B8-2677-51BC-C241-25F8269AC875}"/>
              </a:ext>
            </a:extLst>
          </p:cNvPr>
          <p:cNvSpPr txBox="1"/>
          <p:nvPr/>
        </p:nvSpPr>
        <p:spPr>
          <a:xfrm>
            <a:off x="6286500" y="4984976"/>
            <a:ext cx="55753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900" baseline="0" dirty="0">
                <a:solidFill>
                  <a:srgbClr val="F479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* A collaborative process of assessment, planning, implementation, and evaluation to coordinate services and ensure individuals receive the support they need to navigate complex medical, social, and behavioral needs. </a:t>
            </a:r>
            <a:r>
              <a:rPr lang="en-US" sz="900" dirty="0"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​</a:t>
            </a:r>
          </a:p>
          <a:p>
            <a:pPr rtl="0"/>
            <a:r>
              <a:rPr lang="en-US" sz="900" dirty="0"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​</a:t>
            </a:r>
          </a:p>
          <a:p>
            <a:pPr rtl="0"/>
            <a:r>
              <a:rPr lang="en-US" sz="900" baseline="0" dirty="0">
                <a:solidFill>
                  <a:srgbClr val="F479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* Prosperity Center definition – a comprehensive, client-centered process that provides individualized support, coaching and coordinated services to help individuals and families achieve stability, remove barriers, and build long-term economic mobility. </a:t>
            </a:r>
            <a:r>
              <a:rPr lang="en-US" sz="900" dirty="0"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​</a:t>
            </a:r>
          </a:p>
          <a:p>
            <a:pPr rtl="0"/>
            <a:r>
              <a:rPr lang="en-US" sz="900" dirty="0"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​</a:t>
            </a:r>
          </a:p>
          <a:p>
            <a:pPr rtl="0"/>
            <a:r>
              <a:rPr lang="en-US" sz="900" baseline="0" dirty="0">
                <a:solidFill>
                  <a:srgbClr val="F479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*Coordination, Service Coordination, Client Management, Support Management, Patient Navigation, Care Navigation, Case Coordination, Social Worker</a:t>
            </a:r>
          </a:p>
        </p:txBody>
      </p:sp>
    </p:spTree>
    <p:extLst>
      <p:ext uri="{BB962C8B-B14F-4D97-AF65-F5344CB8AC3E}">
        <p14:creationId xmlns:p14="http://schemas.microsoft.com/office/powerpoint/2010/main" val="485623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9899" y="2257815"/>
            <a:ext cx="5724071" cy="31625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2992120" algn="l"/>
              </a:tabLst>
            </a:pPr>
            <a:r>
              <a:rPr lang="en-US" sz="1600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Submission of Request for Proposal – January 2026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Submitted via UnitedWaySELA.org/ALICERFP </a:t>
            </a:r>
            <a:endParaRPr lang="en-US" sz="16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Organizational mission and alignment with ALICE and ALICE Pathway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Geographic reach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Management Services 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Existing performance metrics/outcomes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Partnership readiness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Budget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9344636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Application Process &amp; Requirements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281058" y="2257815"/>
            <a:ext cx="5441044" cy="39086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 startAt="2"/>
              <a:tabLst>
                <a:tab pos="2992120" algn="l"/>
              </a:tabLst>
            </a:pPr>
            <a:r>
              <a:rPr lang="en-US" sz="1600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UWSELA CI Staff Review – February 2026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Identify potential partners to invite to meet with staff to be approved by Community Impact Committee &amp; Board</a:t>
            </a:r>
          </a:p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 startAt="2"/>
              <a:tabLst>
                <a:tab pos="2992120" algn="l"/>
              </a:tabLst>
            </a:pPr>
            <a:endParaRPr lang="en-US" sz="16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 startAt="2"/>
              <a:tabLst>
                <a:tab pos="2992120" algn="l"/>
              </a:tabLst>
            </a:pPr>
            <a:r>
              <a:rPr lang="en-US" sz="1600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Partnership Identification Meetings – March – April 2026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 meet with invited agencies to discuss collaborative partnerships – identify cost and negotiate funding, number to serve and how they can contribute to the Bold Goal.  Discuss client data sharing, case management and collaboration. </a:t>
            </a:r>
          </a:p>
        </p:txBody>
      </p:sp>
    </p:spTree>
    <p:extLst>
      <p:ext uri="{BB962C8B-B14F-4D97-AF65-F5344CB8AC3E}">
        <p14:creationId xmlns:p14="http://schemas.microsoft.com/office/powerpoint/2010/main" val="7065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9899" y="2257815"/>
            <a:ext cx="11025415" cy="4016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 startAt="4"/>
              <a:tabLst>
                <a:tab pos="2992120" algn="l"/>
              </a:tabLst>
            </a:pPr>
            <a:r>
              <a:rPr lang="en-US" sz="1600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Review &amp; Selection Process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 develop funding recommendation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Alignment with ALICE needs and Prosperity Pathway outcomes 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Contribution to collective impact goals 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Equity impact and service to ALICE communities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Organizational readiness and collaboration capacity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Potential for measurable impact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Cost/Budget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Number to be served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Financial Review using Grant Guardian </a:t>
            </a:r>
          </a:p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 startAt="4"/>
              <a:tabLst>
                <a:tab pos="2992120" algn="l"/>
              </a:tabLst>
            </a:pPr>
            <a:endParaRPr lang="en-US" sz="16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9344636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Application Process &amp; Requirements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707086" y="2473617"/>
            <a:ext cx="4082143" cy="2873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2992120" algn="l"/>
              </a:tabLst>
            </a:pPr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Reviews emphasize trust, learning, and collaboration to reach the Bold Goal.</a:t>
            </a:r>
          </a:p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2992120" algn="l"/>
              </a:tabLst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9652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2992120" algn="l"/>
              </a:tabLst>
            </a:pPr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Minimal Attachments</a:t>
            </a:r>
          </a:p>
          <a:p>
            <a:pPr marL="38227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Budget summary (template provided)</a:t>
            </a:r>
          </a:p>
          <a:p>
            <a:pPr marL="38227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Proof of nonprofit status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7554686" y="2155371"/>
            <a:ext cx="0" cy="411886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26709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9899" y="2257815"/>
            <a:ext cx="11025415" cy="36311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 startAt="5"/>
              <a:tabLst>
                <a:tab pos="2992120" algn="l"/>
              </a:tabLst>
            </a:pPr>
            <a:r>
              <a:rPr lang="en-US" sz="1600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Reporting &amp; Learning Expectations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Reporting is intentionally light-touch:  Quarterly learning check-ins 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Partners submit client data in UWSELA client database to ensure there is no duplication in our ALICE count</a:t>
            </a:r>
          </a:p>
          <a:p>
            <a:pPr marL="896620" lvl="1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Partners participate in quarterly ecosystem meetings </a:t>
            </a:r>
          </a:p>
          <a:p>
            <a:pPr marL="1353820" lvl="2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UW share quarterly outcomes report aligned with shared indicators</a:t>
            </a:r>
          </a:p>
          <a:p>
            <a:pPr marL="1353820" lvl="2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Measure against our 10,000 annual goal</a:t>
            </a:r>
          </a:p>
          <a:p>
            <a:pPr marL="1353820" lvl="2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Data-sharing activities and evaluation support </a:t>
            </a:r>
          </a:p>
          <a:p>
            <a:pPr marL="1353820" lvl="2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Continuous improvement through shared learning and problem-solving</a:t>
            </a:r>
          </a:p>
          <a:p>
            <a:pPr marL="1353820" lvl="2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gaps</a:t>
            </a:r>
          </a:p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 startAt="5"/>
              <a:tabLst>
                <a:tab pos="2992120" algn="l"/>
              </a:tabLst>
            </a:pPr>
            <a:endParaRPr lang="en-US" sz="1600" b="1" dirty="0">
              <a:solidFill>
                <a:srgbClr val="F47925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9344636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Application Process &amp; Requirements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7148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9899" y="2257815"/>
            <a:ext cx="11025415" cy="15581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2992120" algn="l"/>
              </a:tabLst>
            </a:pPr>
            <a:r>
              <a:rPr lang="en-US" sz="9600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 &amp; A</a:t>
            </a:r>
          </a:p>
        </p:txBody>
      </p:sp>
    </p:spTree>
    <p:extLst>
      <p:ext uri="{BB962C8B-B14F-4D97-AF65-F5344CB8AC3E}">
        <p14:creationId xmlns:p14="http://schemas.microsoft.com/office/powerpoint/2010/main" val="24376276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AEACEEDD-5EEF-4C8C-8D10-6EC81AFAFF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4060" y="2676422"/>
            <a:ext cx="2331007" cy="233100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9344636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Application Review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798254" y="3266106"/>
            <a:ext cx="36385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Scan code or visit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UnitedWaySELA.org/ALICERFP</a:t>
            </a:r>
            <a:endParaRPr 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31941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9900" y="2932729"/>
            <a:ext cx="2861130" cy="15855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 the Grants</a:t>
            </a:r>
          </a:p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FAQ’s</a:t>
            </a:r>
          </a:p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Timeline</a:t>
            </a:r>
          </a:p>
          <a:p>
            <a:pPr marL="43942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992120" algn="l"/>
              </a:tabLst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Apply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9344636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ALICE Pathway to Prosperity: </a:t>
            </a:r>
            <a:br>
              <a:rPr lang="en-US" sz="3600" b="0" dirty="0">
                <a:latin typeface="Arial"/>
                <a:cs typeface="Arial"/>
              </a:rPr>
            </a:br>
            <a:r>
              <a:rPr lang="en-US" sz="3600" b="0" dirty="0">
                <a:latin typeface="Arial"/>
                <a:cs typeface="Arial"/>
              </a:rPr>
              <a:t>Request for Proposal Landing Page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5" name="Content Placeholder 15"/>
          <p:cNvPicPr>
            <a:picLocks noChangeAspect="1"/>
          </p:cNvPicPr>
          <p:nvPr/>
        </p:nvPicPr>
        <p:blipFill rotWithShape="1">
          <a:blip r:embed="rId2"/>
          <a:srcRect l="40331" t="17783" r="3123" b="25376"/>
          <a:stretch/>
        </p:blipFill>
        <p:spPr>
          <a:xfrm>
            <a:off x="4648200" y="2174668"/>
            <a:ext cx="6738257" cy="380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7731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t="5562" r="1773" b="6570"/>
          <a:stretch/>
        </p:blipFill>
        <p:spPr>
          <a:xfrm>
            <a:off x="0" y="0"/>
            <a:ext cx="12192000" cy="67056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50833" t="18148" r="2499" b="27778"/>
          <a:stretch/>
        </p:blipFill>
        <p:spPr>
          <a:xfrm>
            <a:off x="8153400" y="2514600"/>
            <a:ext cx="3733800" cy="2781300"/>
          </a:xfrm>
          <a:prstGeom prst="roundRect">
            <a:avLst>
              <a:gd name="adj" fmla="val 16667"/>
            </a:avLst>
          </a:prstGeom>
          <a:ln w="57150">
            <a:solidFill>
              <a:schemeClr val="accent6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/>
          <a:srcRect l="60000" t="18889" r="2917" b="27037"/>
          <a:stretch/>
        </p:blipFill>
        <p:spPr>
          <a:xfrm>
            <a:off x="297580" y="1676400"/>
            <a:ext cx="3823570" cy="3136186"/>
          </a:xfrm>
          <a:prstGeom prst="roundRect">
            <a:avLst>
              <a:gd name="adj" fmla="val 16667"/>
            </a:avLst>
          </a:prstGeom>
          <a:ln w="57150">
            <a:solidFill>
              <a:schemeClr val="accent3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7" name="Straight Arrow Connector 6"/>
          <p:cNvCxnSpPr/>
          <p:nvPr/>
        </p:nvCxnSpPr>
        <p:spPr>
          <a:xfrm>
            <a:off x="3352800" y="4953000"/>
            <a:ext cx="838200" cy="1066800"/>
          </a:xfrm>
          <a:prstGeom prst="straightConnector1">
            <a:avLst/>
          </a:prstGeom>
          <a:ln w="3810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6534150" y="5295900"/>
            <a:ext cx="1752600" cy="1104900"/>
          </a:xfrm>
          <a:prstGeom prst="straightConnector1">
            <a:avLst/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90961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46137" t="18148" r="3751" b="3000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ln>
            <a:solidFill>
              <a:schemeClr val="tx1"/>
            </a:solidFill>
            <a:prstDash val="sysDot"/>
          </a:ln>
        </p:spPr>
      </p:pic>
      <p:sp>
        <p:nvSpPr>
          <p:cNvPr id="6" name="Oval 5"/>
          <p:cNvSpPr/>
          <p:nvPr/>
        </p:nvSpPr>
        <p:spPr>
          <a:xfrm>
            <a:off x="6858000" y="3352800"/>
            <a:ext cx="3352800" cy="990600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ot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4023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9344636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1: Organization Info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5" name="Content Placeholder 5"/>
          <p:cNvSpPr txBox="1">
            <a:spLocks/>
          </p:cNvSpPr>
          <p:nvPr/>
        </p:nvSpPr>
        <p:spPr>
          <a:xfrm>
            <a:off x="594021" y="2125837"/>
            <a:ext cx="10805615" cy="4884620"/>
          </a:xfrm>
          <a:prstGeom prst="rect">
            <a:avLst/>
          </a:prstGeom>
        </p:spPr>
        <p:txBody>
          <a:bodyPr numCol="2" anchor="ctr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b="0" i="0" kern="1200">
                <a:solidFill>
                  <a:schemeClr val="tx1"/>
                </a:solidFill>
                <a:latin typeface="Palanquin" panose="020B0004020203020204" pitchFamily="34" charset="77"/>
                <a:ea typeface="+mn-ea"/>
                <a:cs typeface="Palanquin" panose="020B0004020203020204" pitchFamily="34" charset="77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 Information</a:t>
            </a:r>
            <a:endParaRPr lang="en-US" sz="1800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 Mission Statement *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18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Executive Director Information</a:t>
            </a:r>
            <a:endParaRPr lang="en-US" altLang="en-US" sz="1800" b="1" dirty="0">
              <a:solidFill>
                <a:srgbClr val="F47925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Last 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Phone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1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1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1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1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1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Board Chair Information</a:t>
            </a:r>
            <a:endParaRPr lang="en-US" altLang="en-US" sz="1800" b="1" dirty="0">
              <a:solidFill>
                <a:srgbClr val="F47925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Last 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Phone *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18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Contact Information</a:t>
            </a:r>
            <a:endParaRPr lang="en-US" altLang="en-US" sz="1800" b="1" dirty="0">
              <a:solidFill>
                <a:srgbClr val="F47925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Last 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Contact Email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Phone *</a:t>
            </a:r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205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343400" y="3733800"/>
            <a:ext cx="472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endParaRPr lang="en-US"/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54167" t="44065" r="29755" b="51694"/>
          <a:stretch/>
        </p:blipFill>
        <p:spPr>
          <a:xfrm>
            <a:off x="401542" y="1880196"/>
            <a:ext cx="6162787" cy="914400"/>
          </a:xfrm>
          <a:prstGeom prst="rect">
            <a:avLst/>
          </a:prstGeom>
          <a:ln>
            <a:noFill/>
          </a:ln>
        </p:spPr>
      </p:pic>
      <p:cxnSp>
        <p:nvCxnSpPr>
          <p:cNvPr id="9" name="Straight Arrow Connector 8"/>
          <p:cNvCxnSpPr/>
          <p:nvPr/>
        </p:nvCxnSpPr>
        <p:spPr>
          <a:xfrm flipH="1">
            <a:off x="1242935" y="2657812"/>
            <a:ext cx="513336" cy="898906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-52465" y="3556718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chemeClr val="accent6"/>
                </a:solidFill>
              </a:rPr>
              <a:t>Takes you to </a:t>
            </a:r>
          </a:p>
          <a:p>
            <a:pPr algn="ctr"/>
            <a:r>
              <a:rPr lang="en-US" b="1">
                <a:solidFill>
                  <a:schemeClr val="accent6"/>
                </a:solidFill>
              </a:rPr>
              <a:t>the next page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/>
          <a:srcRect l="49167" t="29259" r="10417" b="49260"/>
          <a:stretch/>
        </p:blipFill>
        <p:spPr>
          <a:xfrm>
            <a:off x="4204715" y="2782816"/>
            <a:ext cx="5733941" cy="1714271"/>
          </a:xfrm>
          <a:prstGeom prst="roundRect">
            <a:avLst>
              <a:gd name="adj" fmla="val 16667"/>
            </a:avLst>
          </a:prstGeom>
          <a:ln w="3810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14" name="Straight Arrow Connector 13"/>
          <p:cNvCxnSpPr/>
          <p:nvPr/>
        </p:nvCxnSpPr>
        <p:spPr>
          <a:xfrm>
            <a:off x="3757535" y="2501068"/>
            <a:ext cx="444116" cy="510582"/>
          </a:xfrm>
          <a:prstGeom prst="straightConnector1">
            <a:avLst/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5"/>
          <a:srcRect l="54167" t="30741" r="11250" b="27037"/>
          <a:stretch/>
        </p:blipFill>
        <p:spPr>
          <a:xfrm>
            <a:off x="7901126" y="3696653"/>
            <a:ext cx="4075059" cy="2798534"/>
          </a:xfrm>
          <a:prstGeom prst="roundRect">
            <a:avLst>
              <a:gd name="adj" fmla="val 16667"/>
            </a:avLst>
          </a:prstGeom>
          <a:ln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24" name="Elbow Connector 23"/>
          <p:cNvCxnSpPr/>
          <p:nvPr/>
        </p:nvCxnSpPr>
        <p:spPr>
          <a:xfrm>
            <a:off x="5510134" y="4529399"/>
            <a:ext cx="2390992" cy="566521"/>
          </a:xfrm>
          <a:prstGeom prst="bentConnector3">
            <a:avLst>
              <a:gd name="adj1" fmla="val 602"/>
            </a:avLst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860646"/>
            <a:ext cx="9344636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1: Organization Info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950189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1510893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2: Program Overview – Pathway to Prosperity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110490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Number of Unduplicated Individuals projected to be served through this program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Summary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brief (no more than 4 sentences) overview of the program and how it aligns with the 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Pathway to Prosperity framework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- include how the program will support households living under the ALICE Threshold and how case management functions as the primary engine driving client progress and stability.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Pathway Alignment * [Drop Down Box]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primary focus of the program?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Amount Requested *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4365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969503"/>
            <a:ext cx="11347608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2: Program Overview – Pathway to Prosperity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43325" y="2002972"/>
            <a:ext cx="110490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Number of Unduplicated Individuals projected to be served through this program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Summary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brief (no more than 4 sentences) overview of the program and how it aligns with the 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Pathway to Prosperity framework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- include how the program will support households living under the ALICE Threshold and how case management functions as the primary engine driving client progress and stability.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Pathway Alignment * [Drop Down Box]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primary focus of the program?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Amount Requested *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6923" t="17037" r="18462" b="14587"/>
          <a:stretch/>
        </p:blipFill>
        <p:spPr>
          <a:xfrm>
            <a:off x="5878286" y="2121925"/>
            <a:ext cx="5257800" cy="3129643"/>
          </a:xfrm>
          <a:prstGeom prst="roundRect">
            <a:avLst>
              <a:gd name="adj" fmla="val 16667"/>
            </a:avLst>
          </a:prstGeom>
          <a:ln w="57150">
            <a:solidFill>
              <a:srgbClr val="7030A0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5" name="Straight Arrow Connector 4"/>
          <p:cNvCxnSpPr/>
          <p:nvPr/>
        </p:nvCxnSpPr>
        <p:spPr>
          <a:xfrm flipH="1">
            <a:off x="3211286" y="3028099"/>
            <a:ext cx="2667000" cy="821532"/>
          </a:xfrm>
          <a:prstGeom prst="straightConnector1">
            <a:avLst/>
          </a:prstGeom>
          <a:ln w="57150" cap="flat" cmpd="sng" algn="ctr">
            <a:solidFill>
              <a:srgbClr val="0044B5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89438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969503"/>
            <a:ext cx="11195208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2: Program Overview – Pathway to Prosperity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40229" y="1981200"/>
            <a:ext cx="110490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Name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Number of Unduplicated Individuals projected to be served through this program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Summary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brief (no more than 4 sentences) overview of the program and how it aligns with the 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Pathway to Prosperity framework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- include how the program will support households living under the ALICE Threshold and how case management functions as the primary engine driving client progress and stability.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Pathway Alignment * [Drop Down Box]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primary focus of the program?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Amount Requested *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52917" t="28518" r="25000" b="41852"/>
          <a:stretch/>
        </p:blipFill>
        <p:spPr>
          <a:xfrm>
            <a:off x="6694714" y="3653590"/>
            <a:ext cx="4038600" cy="3048000"/>
          </a:xfrm>
          <a:prstGeom prst="roundRect">
            <a:avLst>
              <a:gd name="adj" fmla="val 16667"/>
            </a:avLst>
          </a:prstGeom>
          <a:ln w="57150">
            <a:solidFill>
              <a:srgbClr val="0044B5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5" name="Straight Arrow Connector 4"/>
          <p:cNvCxnSpPr/>
          <p:nvPr/>
        </p:nvCxnSpPr>
        <p:spPr>
          <a:xfrm flipH="1">
            <a:off x="5246914" y="4648200"/>
            <a:ext cx="1447800" cy="0"/>
          </a:xfrm>
          <a:prstGeom prst="straightConnector1">
            <a:avLst/>
          </a:prstGeom>
          <a:ln w="57150" cap="flat" cmpd="sng" algn="ctr">
            <a:solidFill>
              <a:srgbClr val="0044B5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06163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Elbow Connector 10"/>
          <p:cNvCxnSpPr/>
          <p:nvPr/>
        </p:nvCxnSpPr>
        <p:spPr>
          <a:xfrm>
            <a:off x="6188440" y="4366580"/>
            <a:ext cx="2101119" cy="993132"/>
          </a:xfrm>
          <a:prstGeom prst="bentConnector3">
            <a:avLst>
              <a:gd name="adj1" fmla="val 50000"/>
            </a:avLst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969503"/>
            <a:ext cx="11355038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2: Program Overview – Pathway to Prosperity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1334761" y="2719143"/>
            <a:ext cx="567977" cy="977278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49167" t="29259" r="10417" b="49260"/>
          <a:stretch/>
        </p:blipFill>
        <p:spPr>
          <a:xfrm>
            <a:off x="5800573" y="3013193"/>
            <a:ext cx="5282730" cy="1579373"/>
          </a:xfrm>
          <a:prstGeom prst="roundRect">
            <a:avLst>
              <a:gd name="adj" fmla="val 16667"/>
            </a:avLst>
          </a:prstGeom>
          <a:ln w="3810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9" name="Straight Arrow Connector 8"/>
          <p:cNvCxnSpPr/>
          <p:nvPr/>
        </p:nvCxnSpPr>
        <p:spPr>
          <a:xfrm>
            <a:off x="6765772" y="2228922"/>
            <a:ext cx="381000" cy="758386"/>
          </a:xfrm>
          <a:prstGeom prst="straightConnector1">
            <a:avLst/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54167" t="30741" r="11250" b="27037"/>
          <a:stretch/>
        </p:blipFill>
        <p:spPr>
          <a:xfrm>
            <a:off x="8289559" y="3908891"/>
            <a:ext cx="3608487" cy="2478117"/>
          </a:xfrm>
          <a:prstGeom prst="roundRect">
            <a:avLst>
              <a:gd name="adj" fmla="val 16667"/>
            </a:avLst>
          </a:prstGeom>
          <a:ln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Content Placeholder 6"/>
          <p:cNvPicPr>
            <a:picLocks noChangeAspect="1"/>
          </p:cNvPicPr>
          <p:nvPr/>
        </p:nvPicPr>
        <p:blipFill rotWithShape="1">
          <a:blip r:embed="rId4"/>
          <a:srcRect l="55695" t="65122" r="22837" b="31845"/>
          <a:stretch/>
        </p:blipFill>
        <p:spPr>
          <a:xfrm>
            <a:off x="1017921" y="2163697"/>
            <a:ext cx="8077200" cy="55544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764678" y="3858523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page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3972943" y="2764565"/>
            <a:ext cx="361311" cy="1048536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64456" y="3802879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page</a:t>
            </a:r>
          </a:p>
        </p:txBody>
      </p:sp>
    </p:spTree>
    <p:extLst>
      <p:ext uri="{BB962C8B-B14F-4D97-AF65-F5344CB8AC3E}">
        <p14:creationId xmlns:p14="http://schemas.microsoft.com/office/powerpoint/2010/main" val="41710540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000" b="0" dirty="0">
                <a:latin typeface="Arial"/>
                <a:cs typeface="Arial"/>
              </a:rPr>
              <a:t>Section 3: Prosperity Pathway Alignment &amp; Program Effectiveness</a:t>
            </a:r>
            <a:endParaRPr kumimoji="0" lang="en-US" sz="30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1104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which </a:t>
            </a:r>
            <a:r>
              <a:rPr lang="en-US" altLang="en-US" b="1" u="sng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Prosperity Pathway 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 your program addresses. Please describe your organization's experience, strategies, and demonstrated success in advancing individuals or families through this stage.</a:t>
            </a:r>
          </a:p>
        </p:txBody>
      </p:sp>
      <p:sp>
        <p:nvSpPr>
          <p:cNvPr id="4" name="Rectangle 3"/>
          <p:cNvSpPr/>
          <p:nvPr/>
        </p:nvSpPr>
        <p:spPr>
          <a:xfrm>
            <a:off x="729344" y="3191962"/>
            <a:ext cx="4865913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Prosperity Pathway Stage Addressed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(Response Limit: 100 words)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the primary and any secondary stages your program supports (e.g., Immediate Stabilization, Safety Net Navigation, Wellness, Education &amp; Youth Development, Income &amp; Employment, Financial Stability).</a:t>
            </a:r>
          </a:p>
        </p:txBody>
      </p:sp>
      <p:sp>
        <p:nvSpPr>
          <p:cNvPr id="5" name="Rectangle 4"/>
          <p:cNvSpPr/>
          <p:nvPr/>
        </p:nvSpPr>
        <p:spPr>
          <a:xfrm>
            <a:off x="6008915" y="2958958"/>
            <a:ext cx="5442858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Target Population &amp; Community Need </a:t>
            </a:r>
            <a:endParaRPr lang="en-US" altLang="en-US" b="1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(Response Limit: 100 words)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lphaLcPeriod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and describe the parish and community served, including key barriers and disparities the population faces.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lphaLcPeriod"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lphaLcPeriod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 population served using ALICE data, including how your program responds to the needs of households living under the ALICE Threshold or other under-resourced communities. Please review the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ALICE Report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to access our local ALICE data.</a:t>
            </a:r>
          </a:p>
        </p:txBody>
      </p:sp>
    </p:spTree>
    <p:extLst>
      <p:ext uri="{BB962C8B-B14F-4D97-AF65-F5344CB8AC3E}">
        <p14:creationId xmlns:p14="http://schemas.microsoft.com/office/powerpoint/2010/main" val="1802604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000" b="0" dirty="0">
                <a:latin typeface="Arial"/>
                <a:cs typeface="Arial"/>
              </a:rPr>
              <a:t>Section 3: Prosperity Pathway Alignment &amp; Program Effectiveness</a:t>
            </a:r>
            <a:endParaRPr kumimoji="0" lang="en-US" sz="30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1104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which </a:t>
            </a:r>
            <a:r>
              <a:rPr lang="en-US" altLang="en-US" b="1" u="sng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Prosperity Pathway 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 your program addresses. Please describe your organization's experience, strategies, and demonstrated success in advancing individuals or families through this stage.</a:t>
            </a:r>
          </a:p>
        </p:txBody>
      </p:sp>
      <p:sp>
        <p:nvSpPr>
          <p:cNvPr id="4" name="Rectangle 3"/>
          <p:cNvSpPr/>
          <p:nvPr/>
        </p:nvSpPr>
        <p:spPr>
          <a:xfrm>
            <a:off x="729344" y="3191962"/>
            <a:ext cx="4865913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Prosperity Pathway Stage Addressed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(Response Limit: 100 words)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the primary and any secondary stages your program supports (e.g., Immediate Stabilization, Safety Net Navigation, Wellness, Education &amp; Youth Development, Income &amp; Employment, Financial Stability).</a:t>
            </a:r>
          </a:p>
        </p:txBody>
      </p:sp>
      <p:sp>
        <p:nvSpPr>
          <p:cNvPr id="5" name="Rectangle 4"/>
          <p:cNvSpPr/>
          <p:nvPr/>
        </p:nvSpPr>
        <p:spPr>
          <a:xfrm>
            <a:off x="6008915" y="2958958"/>
            <a:ext cx="5442858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Target Population &amp; Community Need </a:t>
            </a:r>
            <a:endParaRPr lang="en-US" altLang="en-US" b="1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(Response Limit: 100 words)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lphaLcPeriod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and describe the parish and community served, including key barriers and disparities the population faces.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lphaLcPeriod"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lphaLcPeriod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 population served using ALICE data, including how your program responds to the needs of households living under the ALICE Threshold or other under-resourced communities. Please review the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ALICE Report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to access our local ALICE data.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CE5102-09DC-7734-96D3-9C7D076B99F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923" t="17037" r="18462" b="14587"/>
          <a:stretch/>
        </p:blipFill>
        <p:spPr>
          <a:xfrm>
            <a:off x="5421086" y="381000"/>
            <a:ext cx="4038600" cy="2403929"/>
          </a:xfrm>
          <a:prstGeom prst="roundRect">
            <a:avLst>
              <a:gd name="adj" fmla="val 16667"/>
            </a:avLst>
          </a:prstGeom>
          <a:ln w="57150">
            <a:solidFill>
              <a:srgbClr val="7030A0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25EB16A-3921-C44E-0143-8D289C27DB51}"/>
              </a:ext>
            </a:extLst>
          </p:cNvPr>
          <p:cNvCxnSpPr/>
          <p:nvPr/>
        </p:nvCxnSpPr>
        <p:spPr>
          <a:xfrm flipH="1">
            <a:off x="4125686" y="1333500"/>
            <a:ext cx="1219200" cy="800100"/>
          </a:xfrm>
          <a:prstGeom prst="straightConnector1">
            <a:avLst/>
          </a:prstGeom>
          <a:ln w="38100"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A5FD243-CFA2-9821-F947-87D5D6CFD76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833" t="18148" r="2499" b="27778"/>
          <a:stretch/>
        </p:blipFill>
        <p:spPr>
          <a:xfrm>
            <a:off x="729344" y="3661086"/>
            <a:ext cx="3733800" cy="2781300"/>
          </a:xfrm>
          <a:prstGeom prst="roundRect">
            <a:avLst>
              <a:gd name="adj" fmla="val 16667"/>
            </a:avLst>
          </a:prstGeom>
          <a:ln w="57150">
            <a:solidFill>
              <a:srgbClr val="7030A0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244AC22-2685-BDF0-BBC8-87E142C42F4B}"/>
              </a:ext>
            </a:extLst>
          </p:cNvPr>
          <p:cNvCxnSpPr/>
          <p:nvPr/>
        </p:nvCxnSpPr>
        <p:spPr>
          <a:xfrm>
            <a:off x="4463144" y="4694293"/>
            <a:ext cx="2362200" cy="1541264"/>
          </a:xfrm>
          <a:prstGeom prst="straightConnector1">
            <a:avLst/>
          </a:prstGeom>
          <a:ln w="38100" cap="flat" cmpd="sng" algn="ctr">
            <a:solidFill>
              <a:srgbClr val="0044B5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29714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000" b="0" dirty="0">
                <a:latin typeface="Arial"/>
                <a:cs typeface="Arial"/>
              </a:rPr>
              <a:t>Section 3: Prosperity Pathway Alignment &amp; Program Effectiveness</a:t>
            </a:r>
            <a:endParaRPr kumimoji="0" lang="en-US" sz="30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1104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which </a:t>
            </a:r>
            <a:r>
              <a:rPr lang="en-US" altLang="en-US" b="1" u="sng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Prosperity Pathway 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 your program addresses. Please describe your organization's experience, strategies, and demonstrated success in advancing individuals or families through this stage.</a:t>
            </a:r>
          </a:p>
        </p:txBody>
      </p:sp>
      <p:sp>
        <p:nvSpPr>
          <p:cNvPr id="4" name="Rectangle 3"/>
          <p:cNvSpPr/>
          <p:nvPr/>
        </p:nvSpPr>
        <p:spPr>
          <a:xfrm>
            <a:off x="729344" y="3191962"/>
            <a:ext cx="4865913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Evidence of Success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(Response Limit: 100 words)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 past measurable outcomes, key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indicators, or success stories that demonstrate impact with this particular program (e.g., increased employment, improved financial stability, educational attainment, reduced crisis reliance)</a:t>
            </a:r>
          </a:p>
        </p:txBody>
      </p:sp>
      <p:sp>
        <p:nvSpPr>
          <p:cNvPr id="5" name="Rectangle 4"/>
          <p:cNvSpPr/>
          <p:nvPr/>
        </p:nvSpPr>
        <p:spPr>
          <a:xfrm>
            <a:off x="6041572" y="3191962"/>
            <a:ext cx="544285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Progression Along the Pathway </a:t>
            </a:r>
          </a:p>
          <a:p>
            <a:pPr lvl="0">
              <a:spcBef>
                <a:spcPct val="0"/>
              </a:spcBef>
              <a:spcAft>
                <a:spcPct val="0"/>
              </a:spcAft>
            </a:pPr>
            <a:r>
              <a:rPr lang="en-US" altLang="en-US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(Response Limit: 100 words)</a:t>
            </a:r>
          </a:p>
          <a:p>
            <a:pPr lvl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how your program would help participants move forward along the Prosperity Pathway or connect to next-stage supports.</a:t>
            </a:r>
          </a:p>
        </p:txBody>
      </p:sp>
    </p:spTree>
    <p:extLst>
      <p:ext uri="{BB962C8B-B14F-4D97-AF65-F5344CB8AC3E}">
        <p14:creationId xmlns:p14="http://schemas.microsoft.com/office/powerpoint/2010/main" val="25277074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Elbow Connector 10"/>
          <p:cNvCxnSpPr/>
          <p:nvPr/>
        </p:nvCxnSpPr>
        <p:spPr>
          <a:xfrm>
            <a:off x="6188440" y="4366580"/>
            <a:ext cx="2101119" cy="993132"/>
          </a:xfrm>
          <a:prstGeom prst="bentConnector3">
            <a:avLst>
              <a:gd name="adj1" fmla="val 50000"/>
            </a:avLst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969503"/>
            <a:ext cx="11355038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2800" b="0" dirty="0">
                <a:latin typeface="Arial"/>
                <a:cs typeface="Arial"/>
              </a:rPr>
              <a:t>Section 3: Prosperity Pathway Alignment &amp; Program Effectiveness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1334761" y="2719143"/>
            <a:ext cx="567977" cy="977278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49167" t="29259" r="10417" b="49260"/>
          <a:stretch/>
        </p:blipFill>
        <p:spPr>
          <a:xfrm>
            <a:off x="5800573" y="3013193"/>
            <a:ext cx="5282730" cy="1579373"/>
          </a:xfrm>
          <a:prstGeom prst="roundRect">
            <a:avLst>
              <a:gd name="adj" fmla="val 16667"/>
            </a:avLst>
          </a:prstGeom>
          <a:ln w="3810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9" name="Straight Arrow Connector 8"/>
          <p:cNvCxnSpPr/>
          <p:nvPr/>
        </p:nvCxnSpPr>
        <p:spPr>
          <a:xfrm>
            <a:off x="6765772" y="2228922"/>
            <a:ext cx="381000" cy="758386"/>
          </a:xfrm>
          <a:prstGeom prst="straightConnector1">
            <a:avLst/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54167" t="30741" r="11250" b="27037"/>
          <a:stretch/>
        </p:blipFill>
        <p:spPr>
          <a:xfrm>
            <a:off x="8289559" y="3908891"/>
            <a:ext cx="3608487" cy="2478117"/>
          </a:xfrm>
          <a:prstGeom prst="roundRect">
            <a:avLst>
              <a:gd name="adj" fmla="val 16667"/>
            </a:avLst>
          </a:prstGeom>
          <a:ln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Content Placeholder 6"/>
          <p:cNvPicPr>
            <a:picLocks noChangeAspect="1"/>
          </p:cNvPicPr>
          <p:nvPr/>
        </p:nvPicPr>
        <p:blipFill rotWithShape="1">
          <a:blip r:embed="rId4"/>
          <a:srcRect l="55695" t="65122" r="22837" b="31845"/>
          <a:stretch/>
        </p:blipFill>
        <p:spPr>
          <a:xfrm>
            <a:off x="1017921" y="2163697"/>
            <a:ext cx="8077200" cy="55544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764678" y="3858523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page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3972943" y="2764565"/>
            <a:ext cx="361311" cy="1048536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64456" y="3802879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page</a:t>
            </a:r>
          </a:p>
        </p:txBody>
      </p:sp>
    </p:spTree>
    <p:extLst>
      <p:ext uri="{BB962C8B-B14F-4D97-AF65-F5344CB8AC3E}">
        <p14:creationId xmlns:p14="http://schemas.microsoft.com/office/powerpoint/2010/main" val="4617596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000" b="0" dirty="0">
                <a:latin typeface="Arial"/>
                <a:cs typeface="Arial"/>
              </a:rPr>
              <a:t>Section 4: Case Management Model</a:t>
            </a:r>
            <a:endParaRPr kumimoji="0" lang="en-US" sz="30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916577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Management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how your organization uses case management to advance client stability, mobility, and long-term prosperity. Provide information on your case management approach (example: holistic, person centered, strength-based and trauma informed, navigation across systems, frequency and style of client contact, caseload management) and the core functions of case management in your program (example: comprehensive intake and needs assessment, goal setting and individualized service planning, warm hand-offs and coordinated referrals, benefits navigation and safety net supports, progress monitoring, crisis prevention, evaluation).</a:t>
            </a:r>
          </a:p>
        </p:txBody>
      </p:sp>
    </p:spTree>
    <p:extLst>
      <p:ext uri="{BB962C8B-B14F-4D97-AF65-F5344CB8AC3E}">
        <p14:creationId xmlns:p14="http://schemas.microsoft.com/office/powerpoint/2010/main" val="24035943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Elbow Connector 10"/>
          <p:cNvCxnSpPr/>
          <p:nvPr/>
        </p:nvCxnSpPr>
        <p:spPr>
          <a:xfrm>
            <a:off x="6188440" y="4366580"/>
            <a:ext cx="2101119" cy="993132"/>
          </a:xfrm>
          <a:prstGeom prst="bentConnector3">
            <a:avLst>
              <a:gd name="adj1" fmla="val 50000"/>
            </a:avLst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969503"/>
            <a:ext cx="11355038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4: Case Management Model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1334761" y="2719143"/>
            <a:ext cx="567977" cy="977278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49167" t="29259" r="10417" b="49260"/>
          <a:stretch/>
        </p:blipFill>
        <p:spPr>
          <a:xfrm>
            <a:off x="5800573" y="3013193"/>
            <a:ext cx="5282730" cy="1579373"/>
          </a:xfrm>
          <a:prstGeom prst="roundRect">
            <a:avLst>
              <a:gd name="adj" fmla="val 16667"/>
            </a:avLst>
          </a:prstGeom>
          <a:ln w="3810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9" name="Straight Arrow Connector 8"/>
          <p:cNvCxnSpPr/>
          <p:nvPr/>
        </p:nvCxnSpPr>
        <p:spPr>
          <a:xfrm>
            <a:off x="6765772" y="2228922"/>
            <a:ext cx="381000" cy="758386"/>
          </a:xfrm>
          <a:prstGeom prst="straightConnector1">
            <a:avLst/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54167" t="30741" r="11250" b="27037"/>
          <a:stretch/>
        </p:blipFill>
        <p:spPr>
          <a:xfrm>
            <a:off x="8289559" y="3908891"/>
            <a:ext cx="3608487" cy="2478117"/>
          </a:xfrm>
          <a:prstGeom prst="roundRect">
            <a:avLst>
              <a:gd name="adj" fmla="val 16667"/>
            </a:avLst>
          </a:prstGeom>
          <a:ln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Content Placeholder 6"/>
          <p:cNvPicPr>
            <a:picLocks noChangeAspect="1"/>
          </p:cNvPicPr>
          <p:nvPr/>
        </p:nvPicPr>
        <p:blipFill rotWithShape="1">
          <a:blip r:embed="rId4"/>
          <a:srcRect l="55695" t="65122" r="22837" b="31845"/>
          <a:stretch/>
        </p:blipFill>
        <p:spPr>
          <a:xfrm>
            <a:off x="1017921" y="2163697"/>
            <a:ext cx="8077200" cy="55544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764678" y="3858523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page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3972943" y="2764565"/>
            <a:ext cx="361311" cy="1048536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64456" y="3802879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page</a:t>
            </a:r>
          </a:p>
        </p:txBody>
      </p:sp>
    </p:spTree>
    <p:extLst>
      <p:ext uri="{BB962C8B-B14F-4D97-AF65-F5344CB8AC3E}">
        <p14:creationId xmlns:p14="http://schemas.microsoft.com/office/powerpoint/2010/main" val="3458531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5: Outcomes &amp; Indicators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91657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Outcomes &amp; Indicators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program must track and report outcomes aligned with the 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Pathway to Prosperity framework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Identify from the Prosperity Pathway stage the outcome your program addresses. Share your Logic Model. 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Read our FAQs for more information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Pathway * [Drop Down Box]</a:t>
            </a:r>
          </a:p>
        </p:txBody>
      </p:sp>
    </p:spTree>
    <p:extLst>
      <p:ext uri="{BB962C8B-B14F-4D97-AF65-F5344CB8AC3E}">
        <p14:creationId xmlns:p14="http://schemas.microsoft.com/office/powerpoint/2010/main" val="1842813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5: Outcomes &amp; Indicators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07572" y="2510302"/>
            <a:ext cx="91657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Outcomes &amp; Indicators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program must track and report outcomes aligned with the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Pathway to Prosperity framework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Identify from the Prosperity Pathway stage the outcome your program addresses. Share your Logic Model.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Read our FAQs for more information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Pathway * [Drop Down Box]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8880736" y="2439737"/>
            <a:ext cx="327319" cy="434387"/>
          </a:xfrm>
          <a:prstGeom prst="straightConnector1">
            <a:avLst/>
          </a:prstGeom>
          <a:ln w="38100" cap="flat" cmpd="sng" algn="ctr">
            <a:solidFill>
              <a:srgbClr val="0044B5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H="1" flipV="1">
            <a:off x="8556172" y="3533078"/>
            <a:ext cx="649128" cy="378359"/>
          </a:xfrm>
          <a:prstGeom prst="straightConnector1">
            <a:avLst/>
          </a:prstGeom>
          <a:ln w="38100" cap="flat" cmpd="sng" algn="ctr">
            <a:solidFill>
              <a:srgbClr val="0044B5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46250" t="18148" r="3750" b="27037"/>
          <a:stretch/>
        </p:blipFill>
        <p:spPr>
          <a:xfrm>
            <a:off x="7478486" y="3889528"/>
            <a:ext cx="4273042" cy="2635042"/>
          </a:xfrm>
          <a:prstGeom prst="roundRect">
            <a:avLst>
              <a:gd name="adj" fmla="val 16667"/>
            </a:avLst>
          </a:prstGeom>
          <a:ln w="38100">
            <a:solidFill>
              <a:srgbClr val="0044B5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9357" y="526637"/>
            <a:ext cx="3581400" cy="2205898"/>
          </a:xfrm>
          <a:prstGeom prst="roundRect">
            <a:avLst>
              <a:gd name="adj" fmla="val 16667"/>
            </a:avLst>
          </a:prstGeom>
          <a:ln w="3175"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6844185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5: Outcomes &amp; Indicators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94020" y="2503714"/>
            <a:ext cx="91657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Outcomes &amp; Indicators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program must track and report outcomes aligned with the 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Pathway to Prosperity framework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Identify from the Prosperity Pathway stage the outcome your program addresses. Share your Logic Model. 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Read our FAQs for more information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Pathway * [Drop Down Box]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53333" t="24815" r="22083" b="35926"/>
          <a:stretch/>
        </p:blipFill>
        <p:spPr>
          <a:xfrm>
            <a:off x="4898572" y="2825184"/>
            <a:ext cx="3505200" cy="3148739"/>
          </a:xfrm>
          <a:prstGeom prst="roundRect">
            <a:avLst>
              <a:gd name="adj" fmla="val 16667"/>
            </a:avLst>
          </a:prstGeom>
          <a:solidFill>
            <a:srgbClr val="0044B5"/>
          </a:solidFill>
          <a:ln w="38100">
            <a:solidFill>
              <a:srgbClr val="0044B5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5" name="Straight Arrow Connector 4"/>
          <p:cNvCxnSpPr/>
          <p:nvPr/>
        </p:nvCxnSpPr>
        <p:spPr>
          <a:xfrm flipH="1" flipV="1">
            <a:off x="3791478" y="4082957"/>
            <a:ext cx="1107094" cy="11798"/>
          </a:xfrm>
          <a:prstGeom prst="straightConnector1">
            <a:avLst/>
          </a:prstGeom>
          <a:ln w="38100">
            <a:solidFill>
              <a:srgbClr val="0044B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80342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Elbow Connector 10"/>
          <p:cNvCxnSpPr/>
          <p:nvPr/>
        </p:nvCxnSpPr>
        <p:spPr>
          <a:xfrm>
            <a:off x="6188440" y="4366580"/>
            <a:ext cx="2101119" cy="993132"/>
          </a:xfrm>
          <a:prstGeom prst="bentConnector3">
            <a:avLst>
              <a:gd name="adj1" fmla="val 50000"/>
            </a:avLst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969503"/>
            <a:ext cx="11355038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5: Outcomes &amp; Indicators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1334761" y="2719143"/>
            <a:ext cx="567977" cy="977278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49167" t="29259" r="10417" b="49260"/>
          <a:stretch/>
        </p:blipFill>
        <p:spPr>
          <a:xfrm>
            <a:off x="5800573" y="3013193"/>
            <a:ext cx="5282730" cy="1579373"/>
          </a:xfrm>
          <a:prstGeom prst="roundRect">
            <a:avLst>
              <a:gd name="adj" fmla="val 16667"/>
            </a:avLst>
          </a:prstGeom>
          <a:ln w="3810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9" name="Straight Arrow Connector 8"/>
          <p:cNvCxnSpPr/>
          <p:nvPr/>
        </p:nvCxnSpPr>
        <p:spPr>
          <a:xfrm>
            <a:off x="6765772" y="2228922"/>
            <a:ext cx="381000" cy="758386"/>
          </a:xfrm>
          <a:prstGeom prst="straightConnector1">
            <a:avLst/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54167" t="30741" r="11250" b="27037"/>
          <a:stretch/>
        </p:blipFill>
        <p:spPr>
          <a:xfrm>
            <a:off x="8289559" y="3908891"/>
            <a:ext cx="3608487" cy="2478117"/>
          </a:xfrm>
          <a:prstGeom prst="roundRect">
            <a:avLst>
              <a:gd name="adj" fmla="val 16667"/>
            </a:avLst>
          </a:prstGeom>
          <a:ln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Content Placeholder 6"/>
          <p:cNvPicPr>
            <a:picLocks noChangeAspect="1"/>
          </p:cNvPicPr>
          <p:nvPr/>
        </p:nvPicPr>
        <p:blipFill rotWithShape="1">
          <a:blip r:embed="rId4"/>
          <a:srcRect l="55695" t="65122" r="22837" b="31845"/>
          <a:stretch/>
        </p:blipFill>
        <p:spPr>
          <a:xfrm>
            <a:off x="1017921" y="2163697"/>
            <a:ext cx="8077200" cy="55544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764678" y="3858523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page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3972943" y="2764565"/>
            <a:ext cx="361311" cy="1048536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64456" y="3802879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page</a:t>
            </a:r>
          </a:p>
        </p:txBody>
      </p:sp>
    </p:spTree>
    <p:extLst>
      <p:ext uri="{BB962C8B-B14F-4D97-AF65-F5344CB8AC3E}">
        <p14:creationId xmlns:p14="http://schemas.microsoft.com/office/powerpoint/2010/main" val="19445528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6: Budget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105591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Please complete this 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Program Budget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and upload below.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completed Program Budget.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Drag &amp; Drop Files, Choose Files to Upload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Please provide a description of how the funding will be used. </a:t>
            </a:r>
          </a:p>
        </p:txBody>
      </p:sp>
    </p:spTree>
    <p:extLst>
      <p:ext uri="{BB962C8B-B14F-4D97-AF65-F5344CB8AC3E}">
        <p14:creationId xmlns:p14="http://schemas.microsoft.com/office/powerpoint/2010/main" val="40169433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6: Budget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105591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Please complete this 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Program Budget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and upload below.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completed Program Budget.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Drag &amp; Drop Files, Choose Files to Upload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Please provide a description of how the funding will be used. 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 flipV="1">
            <a:off x="4888742" y="2424191"/>
            <a:ext cx="571500" cy="488600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0864" b="8889"/>
          <a:stretch/>
        </p:blipFill>
        <p:spPr>
          <a:xfrm>
            <a:off x="3623820" y="2757052"/>
            <a:ext cx="8034780" cy="3626816"/>
          </a:xfrm>
          <a:prstGeom prst="roundRect">
            <a:avLst>
              <a:gd name="adj" fmla="val 16667"/>
            </a:avLst>
          </a:prstGeom>
          <a:ln w="3810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477700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6: Budget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105591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Please complete this 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Program Budget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and upload below.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completed Program Budget.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Drag &amp; Drop Files, Choose Files to Upload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Please provide a description of how the funding will be used. 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8750" t="59630" r="19584" b="15926"/>
          <a:stretch/>
        </p:blipFill>
        <p:spPr>
          <a:xfrm>
            <a:off x="1549400" y="2385929"/>
            <a:ext cx="8348922" cy="1861584"/>
          </a:xfrm>
          <a:prstGeom prst="roundRect">
            <a:avLst>
              <a:gd name="adj" fmla="val 16667"/>
            </a:avLst>
          </a:prstGeom>
          <a:ln w="3810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t="32963" r="26250" b="35185"/>
          <a:stretch/>
        </p:blipFill>
        <p:spPr>
          <a:xfrm>
            <a:off x="2369127" y="3393847"/>
            <a:ext cx="9564242" cy="2549753"/>
          </a:xfrm>
          <a:prstGeom prst="roundRect">
            <a:avLst>
              <a:gd name="adj" fmla="val 16667"/>
            </a:avLst>
          </a:prstGeom>
          <a:ln w="5715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2693984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0" y="969503"/>
            <a:ext cx="12838951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6: Budget</a:t>
            </a:r>
            <a:endParaRPr kumimoji="0" lang="en-US" sz="3600" b="0" i="0" u="none" strike="noStrike" kern="1200" spc="0" normalizeH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9344" y="2035628"/>
            <a:ext cx="105591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Please complete this 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Program Budget</a:t>
            </a: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and upload below.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completed Program Budget. *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Drag &amp; Drop Files, Choose Files to Upload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479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Please provide a description of how the funding will be used. 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7917" t="31482" r="17917" b="29259"/>
          <a:stretch/>
        </p:blipFill>
        <p:spPr>
          <a:xfrm>
            <a:off x="2133600" y="3048000"/>
            <a:ext cx="9525000" cy="3278084"/>
          </a:xfrm>
          <a:prstGeom prst="roundRect">
            <a:avLst>
              <a:gd name="adj" fmla="val 16667"/>
            </a:avLst>
          </a:prstGeom>
          <a:ln w="57150">
            <a:solidFill>
              <a:srgbClr val="0044B5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3600222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Elbow Connector 10"/>
          <p:cNvCxnSpPr/>
          <p:nvPr/>
        </p:nvCxnSpPr>
        <p:spPr>
          <a:xfrm>
            <a:off x="6188440" y="4366580"/>
            <a:ext cx="2101119" cy="993132"/>
          </a:xfrm>
          <a:prstGeom prst="bentConnector3">
            <a:avLst>
              <a:gd name="adj1" fmla="val 50000"/>
            </a:avLst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969503"/>
            <a:ext cx="11355038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6: Budget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1334761" y="2719143"/>
            <a:ext cx="567977" cy="977278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49167" t="29259" r="10417" b="49260"/>
          <a:stretch/>
        </p:blipFill>
        <p:spPr>
          <a:xfrm>
            <a:off x="5800573" y="3013193"/>
            <a:ext cx="5282730" cy="1579373"/>
          </a:xfrm>
          <a:prstGeom prst="roundRect">
            <a:avLst>
              <a:gd name="adj" fmla="val 16667"/>
            </a:avLst>
          </a:prstGeom>
          <a:ln w="3810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9" name="Straight Arrow Connector 8"/>
          <p:cNvCxnSpPr/>
          <p:nvPr/>
        </p:nvCxnSpPr>
        <p:spPr>
          <a:xfrm>
            <a:off x="6765772" y="2228922"/>
            <a:ext cx="381000" cy="758386"/>
          </a:xfrm>
          <a:prstGeom prst="straightConnector1">
            <a:avLst/>
          </a:prstGeom>
          <a:ln w="3810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54167" t="30741" r="11250" b="27037"/>
          <a:stretch/>
        </p:blipFill>
        <p:spPr>
          <a:xfrm>
            <a:off x="8289559" y="3908891"/>
            <a:ext cx="3608487" cy="2478117"/>
          </a:xfrm>
          <a:prstGeom prst="roundRect">
            <a:avLst>
              <a:gd name="adj" fmla="val 16667"/>
            </a:avLst>
          </a:prstGeom>
          <a:ln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Content Placeholder 6"/>
          <p:cNvPicPr>
            <a:picLocks noChangeAspect="1"/>
          </p:cNvPicPr>
          <p:nvPr/>
        </p:nvPicPr>
        <p:blipFill rotWithShape="1">
          <a:blip r:embed="rId4"/>
          <a:srcRect l="55695" t="65122" r="22837" b="31845"/>
          <a:stretch/>
        </p:blipFill>
        <p:spPr>
          <a:xfrm>
            <a:off x="1017921" y="2163697"/>
            <a:ext cx="8077200" cy="55544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764678" y="3858523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page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3972943" y="2764565"/>
            <a:ext cx="361311" cy="1048536"/>
          </a:xfrm>
          <a:prstGeom prst="straightConnector1">
            <a:avLst/>
          </a:prstGeom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64456" y="3802879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you to </a:t>
            </a:r>
          </a:p>
          <a:p>
            <a:pPr algn="ctr"/>
            <a:r>
              <a:rPr lang="en-US" b="1" dirty="0">
                <a:solidFill>
                  <a:srgbClr val="F479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page</a:t>
            </a:r>
          </a:p>
        </p:txBody>
      </p:sp>
    </p:spTree>
    <p:extLst>
      <p:ext uri="{BB962C8B-B14F-4D97-AF65-F5344CB8AC3E}">
        <p14:creationId xmlns:p14="http://schemas.microsoft.com/office/powerpoint/2010/main" val="32674232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594021" y="969503"/>
            <a:ext cx="11355038" cy="1156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 lvl="0">
              <a:defRPr/>
            </a:pPr>
            <a:r>
              <a:rPr lang="en-US" sz="3600" b="0" dirty="0">
                <a:latin typeface="Arial"/>
                <a:cs typeface="Arial"/>
              </a:rPr>
              <a:t>Section 6: Budget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/>
          <a:srcRect l="55000" t="51481" r="29167" b="44075"/>
          <a:stretch/>
        </p:blipFill>
        <p:spPr>
          <a:xfrm>
            <a:off x="2385236" y="2246496"/>
            <a:ext cx="4306451" cy="679966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/>
          <a:srcRect t="25556" b="32222"/>
          <a:stretch/>
        </p:blipFill>
        <p:spPr>
          <a:xfrm>
            <a:off x="2385236" y="3928730"/>
            <a:ext cx="9304421" cy="2209800"/>
          </a:xfrm>
          <a:prstGeom prst="roundRect">
            <a:avLst>
              <a:gd name="adj" fmla="val 16667"/>
            </a:avLst>
          </a:prstGeom>
          <a:ln w="57150">
            <a:solidFill>
              <a:srgbClr val="F47925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17" name="Straight Arrow Connector 16"/>
          <p:cNvCxnSpPr/>
          <p:nvPr/>
        </p:nvCxnSpPr>
        <p:spPr>
          <a:xfrm>
            <a:off x="3071037" y="2926462"/>
            <a:ext cx="0" cy="926068"/>
          </a:xfrm>
          <a:prstGeom prst="straightConnector1">
            <a:avLst/>
          </a:prstGeom>
          <a:ln w="38100" cap="flat" cmpd="sng" algn="ctr">
            <a:solidFill>
              <a:srgbClr val="F47925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4197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9899" y="2257815"/>
            <a:ext cx="11025415" cy="15581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2992120" algn="l"/>
              </a:tabLst>
            </a:pPr>
            <a:r>
              <a:rPr lang="en-US" sz="9600" b="1" dirty="0">
                <a:solidFill>
                  <a:srgbClr val="F47925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 &amp; A</a:t>
            </a:r>
          </a:p>
        </p:txBody>
      </p:sp>
    </p:spTree>
    <p:extLst>
      <p:ext uri="{BB962C8B-B14F-4D97-AF65-F5344CB8AC3E}">
        <p14:creationId xmlns:p14="http://schemas.microsoft.com/office/powerpoint/2010/main" val="402075551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61554" y="2297698"/>
            <a:ext cx="5505856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endParaRPr lang="en-US" b="1">
              <a:latin typeface="Arial"/>
              <a:cs typeface="Arial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D43D4B2-8EAC-B5F8-991C-42431304D207}"/>
              </a:ext>
            </a:extLst>
          </p:cNvPr>
          <p:cNvSpPr txBox="1">
            <a:spLocks/>
          </p:cNvSpPr>
          <p:nvPr/>
        </p:nvSpPr>
        <p:spPr>
          <a:xfrm>
            <a:off x="661554" y="784940"/>
            <a:ext cx="5350727" cy="1784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1"/>
                </a:solidFill>
                <a:latin typeface="Antonio" pitchFamily="2" charset="77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z="3600" b="0" dirty="0">
                <a:latin typeface="Arial"/>
                <a:cs typeface="Arial"/>
              </a:rPr>
              <a:t>Reminders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46A8510-DFC1-401D-6B65-356B75CB1112}"/>
              </a:ext>
            </a:extLst>
          </p:cNvPr>
          <p:cNvSpPr/>
          <p:nvPr/>
        </p:nvSpPr>
        <p:spPr>
          <a:xfrm>
            <a:off x="836400" y="2235201"/>
            <a:ext cx="5505856" cy="32316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700" b="1" dirty="0">
                <a:solidFill>
                  <a:srgbClr val="F47925"/>
                </a:solidFill>
                <a:latin typeface="Arial"/>
                <a:ea typeface="+mn-lt"/>
                <a:cs typeface="Arial"/>
              </a:rPr>
              <a:t>Questions or technical assistance? </a:t>
            </a:r>
            <a:br>
              <a:rPr lang="en-US" sz="17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</a:br>
            <a:r>
              <a:rPr lang="en-US" sz="17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Grants@UnitedWaySELA.org</a:t>
            </a:r>
            <a:br>
              <a:rPr lang="en-US" sz="17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</a:br>
            <a:br>
              <a:rPr lang="en-US" sz="17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</a:br>
            <a:r>
              <a:rPr lang="en-US" sz="1700" b="1" dirty="0">
                <a:solidFill>
                  <a:srgbClr val="F47925"/>
                </a:solidFill>
                <a:latin typeface="Arial"/>
                <a:ea typeface="+mn-lt"/>
                <a:cs typeface="Arial"/>
              </a:rPr>
              <a:t>Last day for program questions?</a:t>
            </a:r>
            <a:br>
              <a:rPr lang="en-US" sz="1700" b="1" dirty="0">
                <a:solidFill>
                  <a:srgbClr val="F47925"/>
                </a:solidFill>
                <a:latin typeface="Arial"/>
                <a:ea typeface="+mn-lt"/>
                <a:cs typeface="Arial"/>
              </a:rPr>
            </a:br>
            <a:r>
              <a:rPr lang="en-US" sz="17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Friday, January 30, at NOON</a:t>
            </a:r>
            <a:br>
              <a:rPr lang="en-US" sz="17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</a:br>
            <a:br>
              <a:rPr lang="en-US" sz="17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</a:br>
            <a:r>
              <a:rPr lang="en-US" sz="1700" b="1" dirty="0">
                <a:solidFill>
                  <a:srgbClr val="F47925"/>
                </a:solidFill>
                <a:latin typeface="Arial"/>
                <a:ea typeface="+mn-lt"/>
                <a:cs typeface="Arial"/>
              </a:rPr>
              <a:t>Applications due?</a:t>
            </a:r>
            <a:br>
              <a:rPr lang="en-US" sz="17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</a:br>
            <a:r>
              <a:rPr lang="en-US" sz="17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Friday, February 6, at 5 p.m.</a:t>
            </a:r>
            <a:endParaRPr lang="en-US" sz="1700" dirty="0">
              <a:latin typeface="Arial"/>
              <a:ea typeface="Calibri" panose="020F0502020204030204"/>
              <a:cs typeface="Arial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57B0A13-9FE7-0364-BF01-B7B3D16882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" t="19710" r="58061" b="20800"/>
          <a:stretch/>
        </p:blipFill>
        <p:spPr>
          <a:xfrm>
            <a:off x="6421582" y="0"/>
            <a:ext cx="7207424" cy="6847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1137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765004" y="1859340"/>
            <a:ext cx="93822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Arial"/>
                <a:cs typeface="Arial"/>
              </a:rPr>
              <a:t>We look forward to partnering with organizations dedicated to helping ALICE individuals and families achieve lasting stability, mobility, and prosperity.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196" y="4536715"/>
            <a:ext cx="3657607" cy="182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888023"/>
      </p:ext>
    </p:extLst>
  </p:cSld>
  <p:clrMapOvr>
    <a:masterClrMapping/>
  </p:clrMapOvr>
</p:sld>
</file>

<file path=ppt/theme/theme1.xml><?xml version="1.0" encoding="utf-8"?>
<a:theme xmlns:a="http://schemas.openxmlformats.org/drawingml/2006/main" name="Blue Text Slides">
  <a:themeElements>
    <a:clrScheme name="Custom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44B5"/>
      </a:accent1>
      <a:accent2>
        <a:srgbClr val="FD372C"/>
      </a:accent2>
      <a:accent3>
        <a:srgbClr val="FFBA00"/>
      </a:accent3>
      <a:accent4>
        <a:srgbClr val="009364"/>
      </a:accent4>
      <a:accent5>
        <a:srgbClr val="6C76D3"/>
      </a:accent5>
      <a:accent6>
        <a:srgbClr val="646567"/>
      </a:accent6>
      <a:hlink>
        <a:srgbClr val="20286B"/>
      </a:hlink>
      <a:folHlink>
        <a:srgbClr val="4E49A6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hite Text Slides">
  <a:themeElements>
    <a:clrScheme name="Custom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44B5"/>
      </a:accent1>
      <a:accent2>
        <a:srgbClr val="FD372C"/>
      </a:accent2>
      <a:accent3>
        <a:srgbClr val="FFBA00"/>
      </a:accent3>
      <a:accent4>
        <a:srgbClr val="009364"/>
      </a:accent4>
      <a:accent5>
        <a:srgbClr val="6C76D3"/>
      </a:accent5>
      <a:accent6>
        <a:srgbClr val="646567"/>
      </a:accent6>
      <a:hlink>
        <a:srgbClr val="20286B"/>
      </a:hlink>
      <a:folHlink>
        <a:srgbClr val="4E49A6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7FD5B8C-E1A0-5140-B76D-85777D62B557}">
  <we:reference id="wa104381702" version="1.5.0.0" store="en-US" storeType="OMEX"/>
  <we:alternateReferences>
    <we:reference id="wa104381702" version="1.5.0.0" store="wa104381702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389E0F977C8954D983E726BB204C6F5" ma:contentTypeVersion="17" ma:contentTypeDescription="Create a new document." ma:contentTypeScope="" ma:versionID="420ad83a1e8675514427da4f13cb5c6e">
  <xsd:schema xmlns:xsd="http://www.w3.org/2001/XMLSchema" xmlns:xs="http://www.w3.org/2001/XMLSchema" xmlns:p="http://schemas.microsoft.com/office/2006/metadata/properties" xmlns:ns2="f160f0b3-9545-4776-9876-f2112edfd3f2" xmlns:ns3="36acf0ee-7fc4-4eb5-a999-b9ce92bfbc91" targetNamespace="http://schemas.microsoft.com/office/2006/metadata/properties" ma:root="true" ma:fieldsID="c38b52fe6fc2508f4bab7dcabceee332" ns2:_="" ns3:_="">
    <xsd:import namespace="f160f0b3-9545-4776-9876-f2112edfd3f2"/>
    <xsd:import namespace="36acf0ee-7fc4-4eb5-a999-b9ce92bfbc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60f0b3-9545-4776-9876-f2112edfd3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7835302e-bf90-4b3b-a270-108437eda83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acf0ee-7fc4-4eb5-a999-b9ce92bfbc9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95ba5b2a-f155-4631-9797-be31b68a808e}" ma:internalName="TaxCatchAll" ma:showField="CatchAllData" ma:web="36acf0ee-7fc4-4eb5-a999-b9ce92bfbc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6acf0ee-7fc4-4eb5-a999-b9ce92bfbc91" xsi:nil="true"/>
    <lcf76f155ced4ddcb4097134ff3c332f xmlns="f160f0b3-9545-4776-9876-f2112edfd3f2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0822628D-EF7F-4C8E-A18E-42A66D06F6B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5DD4490-C122-4A51-B501-15465559E473}">
  <ds:schemaRefs>
    <ds:schemaRef ds:uri="36acf0ee-7fc4-4eb5-a999-b9ce92bfbc91"/>
    <ds:schemaRef ds:uri="f160f0b3-9545-4776-9876-f2112edfd3f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2335E44-7FBA-44DF-BBFE-F0206A4EC0F6}">
  <ds:schemaRefs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purl.org/dc/elements/1.1/"/>
    <ds:schemaRef ds:uri="36acf0ee-7fc4-4eb5-a999-b9ce92bfbc91"/>
    <ds:schemaRef ds:uri="f160f0b3-9545-4776-9876-f2112edfd3f2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974</TotalTime>
  <Words>2627</Words>
  <Application>Microsoft Office PowerPoint</Application>
  <PresentationFormat>Widescreen</PresentationFormat>
  <Paragraphs>321</Paragraphs>
  <Slides>44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46" baseType="lpstr">
      <vt:lpstr>Blue Text Slides</vt:lpstr>
      <vt:lpstr>White Text Slides</vt:lpstr>
      <vt:lpstr>PowerPoint Presentation</vt:lpstr>
      <vt:lpstr>PowerPoint Presentation</vt:lpstr>
      <vt:lpstr>United Way SELA ALICE Pathway to Prosperity Grant Process  Advancing ALICE along the Prosperity Pathway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Nelson.Spencer</dc:creator>
  <cp:lastModifiedBy>Missy Romagosa</cp:lastModifiedBy>
  <cp:revision>88</cp:revision>
  <dcterms:created xsi:type="dcterms:W3CDTF">2024-06-05T15:21:45Z</dcterms:created>
  <dcterms:modified xsi:type="dcterms:W3CDTF">2026-01-23T19:56:37Z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0x0101006389E0F977C8954D983E726BB204C6F5</vt:lpwstr>
  </property>
  <property fmtid="{D5CDD505-2E9C-101B-9397-08002B2CF9AE}" pid="3" name="MediaServiceImageTags">
    <vt:lpwstr/>
  </property>
</Properties>
</file>